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2"/>
  </p:notesMasterIdLst>
  <p:handoutMasterIdLst>
    <p:handoutMasterId r:id="rId53"/>
  </p:handoutMasterIdLst>
  <p:sldIdLst>
    <p:sldId id="324" r:id="rId2"/>
    <p:sldId id="267" r:id="rId3"/>
    <p:sldId id="266" r:id="rId4"/>
    <p:sldId id="325" r:id="rId5"/>
    <p:sldId id="335" r:id="rId6"/>
    <p:sldId id="338" r:id="rId7"/>
    <p:sldId id="376" r:id="rId8"/>
    <p:sldId id="337" r:id="rId9"/>
    <p:sldId id="339" r:id="rId10"/>
    <p:sldId id="328" r:id="rId11"/>
    <p:sldId id="341" r:id="rId12"/>
    <p:sldId id="342" r:id="rId13"/>
    <p:sldId id="343" r:id="rId14"/>
    <p:sldId id="344" r:id="rId15"/>
    <p:sldId id="347" r:id="rId16"/>
    <p:sldId id="348" r:id="rId17"/>
    <p:sldId id="351" r:id="rId18"/>
    <p:sldId id="352" r:id="rId19"/>
    <p:sldId id="353" r:id="rId20"/>
    <p:sldId id="349" r:id="rId21"/>
    <p:sldId id="330" r:id="rId22"/>
    <p:sldId id="380" r:id="rId23"/>
    <p:sldId id="371" r:id="rId24"/>
    <p:sldId id="372" r:id="rId25"/>
    <p:sldId id="373" r:id="rId26"/>
    <p:sldId id="374" r:id="rId27"/>
    <p:sldId id="329" r:id="rId28"/>
    <p:sldId id="354" r:id="rId29"/>
    <p:sldId id="355" r:id="rId30"/>
    <p:sldId id="356" r:id="rId31"/>
    <p:sldId id="357" r:id="rId32"/>
    <p:sldId id="359" r:id="rId33"/>
    <p:sldId id="360" r:id="rId34"/>
    <p:sldId id="364" r:id="rId35"/>
    <p:sldId id="363" r:id="rId36"/>
    <p:sldId id="365" r:id="rId37"/>
    <p:sldId id="366" r:id="rId38"/>
    <p:sldId id="362" r:id="rId39"/>
    <p:sldId id="367" r:id="rId40"/>
    <p:sldId id="368" r:id="rId41"/>
    <p:sldId id="369" r:id="rId42"/>
    <p:sldId id="323" r:id="rId43"/>
    <p:sldId id="375" r:id="rId44"/>
    <p:sldId id="378" r:id="rId45"/>
    <p:sldId id="386" r:id="rId46"/>
    <p:sldId id="331" r:id="rId47"/>
    <p:sldId id="381" r:id="rId48"/>
    <p:sldId id="383" r:id="rId49"/>
    <p:sldId id="384" r:id="rId50"/>
    <p:sldId id="385" r:id="rId51"/>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6699"/>
    <a:srgbClr val="0000FF"/>
    <a:srgbClr val="00FF00"/>
    <a:srgbClr val="FFFFFF"/>
    <a:srgbClr val="CCFF99"/>
    <a:srgbClr val="99FF99"/>
    <a:srgbClr val="669900"/>
    <a:srgbClr val="A66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3" autoAdjust="0"/>
    <p:restoredTop sz="88544" autoAdjust="0"/>
  </p:normalViewPr>
  <p:slideViewPr>
    <p:cSldViewPr snapToGrid="0" showGuides="1">
      <p:cViewPr varScale="1">
        <p:scale>
          <a:sx n="90" d="100"/>
          <a:sy n="90" d="100"/>
        </p:scale>
        <p:origin x="144" y="66"/>
      </p:cViewPr>
      <p:guideLst>
        <p:guide orient="horz" pos="2137"/>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4" d="100"/>
          <a:sy n="74" d="100"/>
        </p:scale>
        <p:origin x="211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A2A7C6BC-05F3-4796-ADAF-95747D5F0E35}" type="datetimeFigureOut">
              <a:rPr kumimoji="1" lang="ja-JP" altLang="en-US" smtClean="0"/>
              <a:t>2020/10/23</a:t>
            </a:fld>
            <a:endParaRPr kumimoji="1" lang="ja-JP" altLang="en-US"/>
          </a:p>
        </p:txBody>
      </p:sp>
      <p:sp>
        <p:nvSpPr>
          <p:cNvPr id="4" name="フッター プレースホルダー 3"/>
          <p:cNvSpPr>
            <a:spLocks noGrp="1"/>
          </p:cNvSpPr>
          <p:nvPr>
            <p:ph type="ftr" sz="quarter" idx="2"/>
          </p:nvPr>
        </p:nvSpPr>
        <p:spPr>
          <a:xfrm>
            <a:off x="0" y="9447213"/>
            <a:ext cx="2971800"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447213"/>
            <a:ext cx="2971800" cy="498475"/>
          </a:xfrm>
          <a:prstGeom prst="rect">
            <a:avLst/>
          </a:prstGeom>
        </p:spPr>
        <p:txBody>
          <a:bodyPr vert="horz" lIns="91440" tIns="45720" rIns="91440" bIns="45720" rtlCol="0" anchor="b"/>
          <a:lstStyle>
            <a:lvl1pPr algn="r">
              <a:defRPr sz="1200"/>
            </a:lvl1pPr>
          </a:lstStyle>
          <a:p>
            <a:fld id="{782AE80F-BB19-4520-BC47-DA84C928B13A}" type="slidenum">
              <a:rPr kumimoji="1" lang="ja-JP" altLang="en-US" smtClean="0"/>
              <a:t>‹#›</a:t>
            </a:fld>
            <a:endParaRPr kumimoji="1" lang="ja-JP" altLang="en-US"/>
          </a:p>
        </p:txBody>
      </p:sp>
    </p:spTree>
    <p:extLst>
      <p:ext uri="{BB962C8B-B14F-4D97-AF65-F5344CB8AC3E}">
        <p14:creationId xmlns:p14="http://schemas.microsoft.com/office/powerpoint/2010/main" val="3362939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1800" cy="499012"/>
          </a:xfrm>
          <a:prstGeom prst="rect">
            <a:avLst/>
          </a:prstGeom>
        </p:spPr>
        <p:txBody>
          <a:bodyPr vert="horz" lIns="91751" tIns="45875" rIns="91751" bIns="4587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4" y="0"/>
            <a:ext cx="2971800" cy="499012"/>
          </a:xfrm>
          <a:prstGeom prst="rect">
            <a:avLst/>
          </a:prstGeom>
        </p:spPr>
        <p:txBody>
          <a:bodyPr vert="horz" lIns="91751" tIns="45875" rIns="91751" bIns="45875" rtlCol="0"/>
          <a:lstStyle>
            <a:lvl1pPr algn="r">
              <a:defRPr sz="1200"/>
            </a:lvl1pPr>
          </a:lstStyle>
          <a:p>
            <a:fld id="{2D611108-DCEA-4530-9F9A-EEFCDB266333}" type="datetimeFigureOut">
              <a:rPr kumimoji="1" lang="ja-JP" altLang="en-US" smtClean="0"/>
              <a:pPr/>
              <a:t>2020/10/23</a:t>
            </a:fld>
            <a:endParaRPr kumimoji="1" lang="ja-JP" altLang="en-US"/>
          </a:p>
        </p:txBody>
      </p:sp>
      <p:sp>
        <p:nvSpPr>
          <p:cNvPr id="4" name="スライド イメージ プレースホルダー 3"/>
          <p:cNvSpPr>
            <a:spLocks noGrp="1" noRot="1" noChangeAspect="1"/>
          </p:cNvSpPr>
          <p:nvPr>
            <p:ph type="sldImg" idx="2"/>
          </p:nvPr>
        </p:nvSpPr>
        <p:spPr>
          <a:xfrm>
            <a:off x="1192213" y="1244600"/>
            <a:ext cx="4473575" cy="3355975"/>
          </a:xfrm>
          <a:prstGeom prst="rect">
            <a:avLst/>
          </a:prstGeom>
          <a:noFill/>
          <a:ln w="12700">
            <a:solidFill>
              <a:prstClr val="black"/>
            </a:solidFill>
          </a:ln>
        </p:spPr>
        <p:txBody>
          <a:bodyPr vert="horz" lIns="91751" tIns="45875" rIns="91751" bIns="45875" rtlCol="0" anchor="ctr"/>
          <a:lstStyle/>
          <a:p>
            <a:endParaRPr lang="ja-JP" altLang="en-US"/>
          </a:p>
        </p:txBody>
      </p:sp>
      <p:sp>
        <p:nvSpPr>
          <p:cNvPr id="5" name="ノート プレースホルダー 4"/>
          <p:cNvSpPr>
            <a:spLocks noGrp="1"/>
          </p:cNvSpPr>
          <p:nvPr>
            <p:ph type="body" sz="quarter" idx="3"/>
          </p:nvPr>
        </p:nvSpPr>
        <p:spPr>
          <a:xfrm>
            <a:off x="685800" y="4786363"/>
            <a:ext cx="5486400" cy="3916114"/>
          </a:xfrm>
          <a:prstGeom prst="rect">
            <a:avLst/>
          </a:prstGeom>
        </p:spPr>
        <p:txBody>
          <a:bodyPr vert="horz" lIns="91751" tIns="45875" rIns="91751" bIns="4587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6678"/>
            <a:ext cx="2971800" cy="499011"/>
          </a:xfrm>
          <a:prstGeom prst="rect">
            <a:avLst/>
          </a:prstGeom>
        </p:spPr>
        <p:txBody>
          <a:bodyPr vert="horz" lIns="91751" tIns="45875" rIns="91751" bIns="4587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4" y="9446678"/>
            <a:ext cx="2971800" cy="499011"/>
          </a:xfrm>
          <a:prstGeom prst="rect">
            <a:avLst/>
          </a:prstGeom>
        </p:spPr>
        <p:txBody>
          <a:bodyPr vert="horz" lIns="91751" tIns="45875" rIns="91751" bIns="45875" rtlCol="0" anchor="b"/>
          <a:lstStyle>
            <a:lvl1pPr algn="r">
              <a:defRPr sz="1200"/>
            </a:lvl1pPr>
          </a:lstStyle>
          <a:p>
            <a:fld id="{2F62370B-E68D-493A-8A25-EEC7FCFD08F1}" type="slidenum">
              <a:rPr kumimoji="1" lang="ja-JP" altLang="en-US" smtClean="0"/>
              <a:pPr/>
              <a:t>‹#›</a:t>
            </a:fld>
            <a:endParaRPr kumimoji="1" lang="ja-JP" altLang="en-US"/>
          </a:p>
        </p:txBody>
      </p:sp>
    </p:spTree>
    <p:extLst>
      <p:ext uri="{BB962C8B-B14F-4D97-AF65-F5344CB8AC3E}">
        <p14:creationId xmlns:p14="http://schemas.microsoft.com/office/powerpoint/2010/main" val="11090112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F62370B-E68D-493A-8A25-EEC7FCFD08F1}" type="slidenum">
              <a:rPr kumimoji="1" lang="ja-JP" altLang="en-US" smtClean="0"/>
              <a:pPr/>
              <a:t>1</a:t>
            </a:fld>
            <a:endParaRPr kumimoji="1" lang="ja-JP" altLang="en-US"/>
          </a:p>
        </p:txBody>
      </p:sp>
    </p:spTree>
    <p:extLst>
      <p:ext uri="{BB962C8B-B14F-4D97-AF65-F5344CB8AC3E}">
        <p14:creationId xmlns:p14="http://schemas.microsoft.com/office/powerpoint/2010/main" val="423998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F62370B-E68D-493A-8A25-EEC7FCFD08F1}" type="slidenum">
              <a:rPr kumimoji="1" lang="ja-JP" altLang="en-US" smtClean="0"/>
              <a:pPr/>
              <a:t>10</a:t>
            </a:fld>
            <a:endParaRPr kumimoji="1" lang="ja-JP" altLang="en-US"/>
          </a:p>
        </p:txBody>
      </p:sp>
    </p:spTree>
    <p:extLst>
      <p:ext uri="{BB962C8B-B14F-4D97-AF65-F5344CB8AC3E}">
        <p14:creationId xmlns:p14="http://schemas.microsoft.com/office/powerpoint/2010/main" val="73684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11</a:t>
            </a:fld>
            <a:endParaRPr kumimoji="1" lang="ja-JP" altLang="en-US"/>
          </a:p>
        </p:txBody>
      </p:sp>
    </p:spTree>
    <p:extLst>
      <p:ext uri="{BB962C8B-B14F-4D97-AF65-F5344CB8AC3E}">
        <p14:creationId xmlns:p14="http://schemas.microsoft.com/office/powerpoint/2010/main" val="2925289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12</a:t>
            </a:fld>
            <a:endParaRPr kumimoji="1" lang="ja-JP" altLang="en-US"/>
          </a:p>
        </p:txBody>
      </p:sp>
    </p:spTree>
    <p:extLst>
      <p:ext uri="{BB962C8B-B14F-4D97-AF65-F5344CB8AC3E}">
        <p14:creationId xmlns:p14="http://schemas.microsoft.com/office/powerpoint/2010/main" val="349548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光の三原色の話もできればする．</a:t>
            </a:r>
            <a:endParaRPr kumimoji="1" lang="en-US" altLang="ja-JP" dirty="0" smtClean="0"/>
          </a:p>
          <a:p>
            <a:r>
              <a:rPr kumimoji="1" lang="en-US" altLang="ja-JP" dirty="0" smtClean="0"/>
              <a:t>RGB</a:t>
            </a:r>
            <a:r>
              <a:rPr kumimoji="1" lang="ja-JP" altLang="en-US" dirty="0" smtClean="0"/>
              <a:t>（赤，緑，青）</a:t>
            </a:r>
            <a:endParaRPr kumimoji="1" lang="en-US" altLang="ja-JP" dirty="0" smtClean="0"/>
          </a:p>
          <a:p>
            <a:r>
              <a:rPr kumimoji="1" lang="ja-JP" altLang="en-US" dirty="0" smtClean="0"/>
              <a:t>すべてが一番強く光れば白，すべてが光らなければ黒</a:t>
            </a:r>
            <a:endParaRPr kumimoji="1" lang="en-US" altLang="ja-JP" dirty="0" smtClean="0"/>
          </a:p>
          <a:p>
            <a:r>
              <a:rPr kumimoji="1" lang="ja-JP" altLang="en-US" dirty="0" smtClean="0"/>
              <a:t>色の三原色</a:t>
            </a:r>
            <a:endParaRPr kumimoji="1" lang="en-US" altLang="ja-JP" dirty="0" smtClean="0"/>
          </a:p>
          <a:p>
            <a:r>
              <a:rPr kumimoji="1" lang="en-US" altLang="ja-JP" dirty="0" smtClean="0"/>
              <a:t>CYM</a:t>
            </a:r>
            <a:r>
              <a:rPr kumimoji="1" lang="ja-JP" altLang="en-US" dirty="0" smtClean="0"/>
              <a:t>（シアン：青緑，イエロー：黄，マゼンダ：赤紫</a:t>
            </a:r>
            <a:r>
              <a:rPr kumimoji="1" lang="en-US" altLang="ja-JP" dirty="0" smtClean="0"/>
              <a:t>)</a:t>
            </a:r>
          </a:p>
          <a:p>
            <a:r>
              <a:rPr kumimoji="1" lang="ja-JP" altLang="en-US" dirty="0" smtClean="0"/>
              <a:t>すべて混ぜれば黒</a:t>
            </a:r>
            <a:endParaRPr kumimoji="1" lang="en-US" altLang="ja-JP" dirty="0" smtClean="0"/>
          </a:p>
          <a:p>
            <a:r>
              <a:rPr kumimoji="1" lang="ja-JP" altLang="en-US" dirty="0" smtClean="0"/>
              <a:t>色を塗らなければ白</a:t>
            </a:r>
            <a:endParaRPr kumimoji="1" lang="en-US" altLang="ja-JP" dirty="0" smtClean="0"/>
          </a:p>
          <a:p>
            <a:r>
              <a:rPr kumimoji="1" lang="ja-JP" altLang="en-US" dirty="0" smtClean="0"/>
              <a:t>プリンタのインクはこれに</a:t>
            </a:r>
            <a:r>
              <a:rPr kumimoji="1" lang="en-US" altLang="ja-JP" dirty="0" smtClean="0"/>
              <a:t>K</a:t>
            </a:r>
            <a:r>
              <a:rPr kumimoji="1" lang="ja-JP" altLang="en-US" dirty="0" smtClean="0"/>
              <a:t>（ブラック：黒）を追加して</a:t>
            </a:r>
            <a:endParaRPr kumimoji="1" lang="en-US" altLang="ja-JP" dirty="0" smtClean="0"/>
          </a:p>
          <a:p>
            <a:r>
              <a:rPr kumimoji="1" lang="en-US" altLang="ja-JP" dirty="0" smtClean="0"/>
              <a:t>CYMK</a:t>
            </a:r>
            <a:r>
              <a:rPr kumimoji="1" lang="ja-JP" altLang="en-US" dirty="0" smtClean="0"/>
              <a:t>となっている</a:t>
            </a:r>
            <a:endParaRPr kumimoji="1" lang="en-US" altLang="ja-JP" dirty="0" smtClean="0"/>
          </a:p>
          <a:p>
            <a:r>
              <a:rPr kumimoji="1" lang="ja-JP" altLang="en-US" dirty="0" smtClean="0"/>
              <a:t>黒はよく使用し，混ぜるとインクの減りが早く，きれいな黒にならなかったりするので，別インクになっている</a:t>
            </a:r>
            <a:endParaRPr kumimoji="1" lang="en-US" altLang="ja-JP" dirty="0" smtClean="0"/>
          </a:p>
          <a:p>
            <a:endParaRPr kumimoji="1" lang="en-US" altLang="ja-JP" dirty="0" smtClean="0"/>
          </a:p>
          <a:p>
            <a:r>
              <a:rPr kumimoji="1" lang="ja-JP" altLang="en-US" dirty="0" smtClean="0"/>
              <a:t>ここでは，プログラム終了 ブロックはつけない．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13</a:t>
            </a:fld>
            <a:endParaRPr kumimoji="1" lang="ja-JP" altLang="en-US"/>
          </a:p>
        </p:txBody>
      </p:sp>
    </p:spTree>
    <p:extLst>
      <p:ext uri="{BB962C8B-B14F-4D97-AF65-F5344CB8AC3E}">
        <p14:creationId xmlns:p14="http://schemas.microsoft.com/office/powerpoint/2010/main" val="140010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ここでプログラム終了ブロックをつける</a:t>
            </a:r>
            <a:endParaRPr kumimoji="1" lang="en-US" altLang="ja-JP" dirty="0" smtClean="0"/>
          </a:p>
          <a:p>
            <a:endParaRPr kumimoji="1" lang="en-US" altLang="ja-JP" dirty="0" smtClean="0"/>
          </a:p>
          <a:p>
            <a:r>
              <a:rPr kumimoji="1" lang="ja-JP" altLang="en-US" dirty="0" smtClean="0"/>
              <a:t>命令が順番に実行されるが，すぐに終わってしまうことを確認</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14</a:t>
            </a:fld>
            <a:endParaRPr kumimoji="1" lang="ja-JP" altLang="en-US"/>
          </a:p>
        </p:txBody>
      </p:sp>
    </p:spTree>
    <p:extLst>
      <p:ext uri="{BB962C8B-B14F-4D97-AF65-F5344CB8AC3E}">
        <p14:creationId xmlns:p14="http://schemas.microsoft.com/office/powerpoint/2010/main" val="302997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ディレイ ブロックを使い</a:t>
            </a:r>
            <a:endParaRPr kumimoji="1" lang="en-US" altLang="ja-JP" dirty="0" smtClean="0"/>
          </a:p>
          <a:p>
            <a:r>
              <a:rPr kumimoji="1" lang="ja-JP" altLang="en-US" dirty="0" smtClean="0"/>
              <a:t>次の処理の開始を遅らせる事によって，遅らせた時間指定した色で光ることを確認</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15</a:t>
            </a:fld>
            <a:endParaRPr kumimoji="1" lang="ja-JP" altLang="en-US"/>
          </a:p>
        </p:txBody>
      </p:sp>
    </p:spTree>
    <p:extLst>
      <p:ext uri="{BB962C8B-B14F-4D97-AF65-F5344CB8AC3E}">
        <p14:creationId xmlns:p14="http://schemas.microsoft.com/office/powerpoint/2010/main" val="4182162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命令，処理，順次処理について説明</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16</a:t>
            </a:fld>
            <a:endParaRPr kumimoji="1" lang="ja-JP" altLang="en-US"/>
          </a:p>
        </p:txBody>
      </p:sp>
    </p:spTree>
    <p:extLst>
      <p:ext uri="{BB962C8B-B14F-4D97-AF65-F5344CB8AC3E}">
        <p14:creationId xmlns:p14="http://schemas.microsoft.com/office/powerpoint/2010/main" val="4051730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同じ処理を繰り返したい時，同じ処理を何回も並べることは大変だということを説明</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17</a:t>
            </a:fld>
            <a:endParaRPr kumimoji="1" lang="ja-JP" altLang="en-US"/>
          </a:p>
        </p:txBody>
      </p:sp>
    </p:spTree>
    <p:extLst>
      <p:ext uri="{BB962C8B-B14F-4D97-AF65-F5344CB8AC3E}">
        <p14:creationId xmlns:p14="http://schemas.microsoft.com/office/powerpoint/2010/main" val="1777961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信号を例にして具体的なくりかえしの数を数値として大変さをアピール</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18</a:t>
            </a:fld>
            <a:endParaRPr kumimoji="1" lang="ja-JP" altLang="en-US"/>
          </a:p>
        </p:txBody>
      </p:sp>
    </p:spTree>
    <p:extLst>
      <p:ext uri="{BB962C8B-B14F-4D97-AF65-F5344CB8AC3E}">
        <p14:creationId xmlns:p14="http://schemas.microsoft.com/office/powerpoint/2010/main" val="194841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くり返し処理</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19</a:t>
            </a:fld>
            <a:endParaRPr kumimoji="1" lang="ja-JP" altLang="en-US"/>
          </a:p>
        </p:txBody>
      </p:sp>
    </p:spTree>
    <p:extLst>
      <p:ext uri="{BB962C8B-B14F-4D97-AF65-F5344CB8AC3E}">
        <p14:creationId xmlns:p14="http://schemas.microsoft.com/office/powerpoint/2010/main" val="19774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a:t>
            </a:fld>
            <a:endParaRPr kumimoji="1" lang="ja-JP" altLang="en-US"/>
          </a:p>
        </p:txBody>
      </p:sp>
    </p:spTree>
    <p:extLst>
      <p:ext uri="{BB962C8B-B14F-4D97-AF65-F5344CB8AC3E}">
        <p14:creationId xmlns:p14="http://schemas.microsoft.com/office/powerpoint/2010/main" val="4024403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20</a:t>
            </a:fld>
            <a:endParaRPr kumimoji="1" lang="ja-JP" altLang="en-US"/>
          </a:p>
        </p:txBody>
      </p:sp>
    </p:spTree>
    <p:extLst>
      <p:ext uri="{BB962C8B-B14F-4D97-AF65-F5344CB8AC3E}">
        <p14:creationId xmlns:p14="http://schemas.microsoft.com/office/powerpoint/2010/main" val="670271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F62370B-E68D-493A-8A25-EEC7FCFD08F1}" type="slidenum">
              <a:rPr kumimoji="1" lang="ja-JP" altLang="en-US" smtClean="0"/>
              <a:pPr/>
              <a:t>21</a:t>
            </a:fld>
            <a:endParaRPr kumimoji="1" lang="ja-JP" altLang="en-US"/>
          </a:p>
        </p:txBody>
      </p:sp>
    </p:spTree>
    <p:extLst>
      <p:ext uri="{BB962C8B-B14F-4D97-AF65-F5344CB8AC3E}">
        <p14:creationId xmlns:p14="http://schemas.microsoft.com/office/powerpoint/2010/main" val="10241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22</a:t>
            </a:fld>
            <a:endParaRPr kumimoji="1" lang="ja-JP" altLang="en-US"/>
          </a:p>
        </p:txBody>
      </p:sp>
    </p:spTree>
    <p:extLst>
      <p:ext uri="{BB962C8B-B14F-4D97-AF65-F5344CB8AC3E}">
        <p14:creationId xmlns:p14="http://schemas.microsoft.com/office/powerpoint/2010/main" val="2049324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23</a:t>
            </a:fld>
            <a:endParaRPr kumimoji="1" lang="ja-JP" altLang="en-US"/>
          </a:p>
        </p:txBody>
      </p:sp>
    </p:spTree>
    <p:extLst>
      <p:ext uri="{BB962C8B-B14F-4D97-AF65-F5344CB8AC3E}">
        <p14:creationId xmlns:p14="http://schemas.microsoft.com/office/powerpoint/2010/main" val="100113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24</a:t>
            </a:fld>
            <a:endParaRPr kumimoji="1" lang="ja-JP" altLang="en-US"/>
          </a:p>
        </p:txBody>
      </p:sp>
    </p:spTree>
    <p:extLst>
      <p:ext uri="{BB962C8B-B14F-4D97-AF65-F5344CB8AC3E}">
        <p14:creationId xmlns:p14="http://schemas.microsoft.com/office/powerpoint/2010/main" val="233738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25</a:t>
            </a:fld>
            <a:endParaRPr kumimoji="1" lang="ja-JP" altLang="en-US"/>
          </a:p>
        </p:txBody>
      </p:sp>
    </p:spTree>
    <p:extLst>
      <p:ext uri="{BB962C8B-B14F-4D97-AF65-F5344CB8AC3E}">
        <p14:creationId xmlns:p14="http://schemas.microsoft.com/office/powerpoint/2010/main" val="1029901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レジャーシート </a:t>
            </a:r>
            <a:r>
              <a:rPr kumimoji="1" lang="en-US" altLang="ja-JP" dirty="0" smtClean="0"/>
              <a:t>180x180</a:t>
            </a:r>
            <a:r>
              <a:rPr kumimoji="1" lang="ja-JP" altLang="en-US" dirty="0" smtClean="0"/>
              <a:t>の中で走らせるのであれば　</a:t>
            </a:r>
            <a:r>
              <a:rPr kumimoji="1" lang="en-US" altLang="ja-JP" dirty="0" smtClean="0"/>
              <a:t>3</a:t>
            </a:r>
            <a:r>
              <a:rPr kumimoji="1" lang="ja-JP" altLang="en-US" dirty="0" smtClean="0"/>
              <a:t>秒ではなく</a:t>
            </a:r>
            <a:r>
              <a:rPr kumimoji="1" lang="en-US" altLang="ja-JP" dirty="0" smtClean="0"/>
              <a:t>2</a:t>
            </a:r>
            <a:r>
              <a:rPr kumimoji="1" lang="ja-JP" altLang="en-US" dirty="0" smtClean="0"/>
              <a:t>秒がちょうどよい</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26</a:t>
            </a:fld>
            <a:endParaRPr kumimoji="1" lang="ja-JP" altLang="en-US"/>
          </a:p>
        </p:txBody>
      </p:sp>
    </p:spTree>
    <p:extLst>
      <p:ext uri="{BB962C8B-B14F-4D97-AF65-F5344CB8AC3E}">
        <p14:creationId xmlns:p14="http://schemas.microsoft.com/office/powerpoint/2010/main" val="2719858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F62370B-E68D-493A-8A25-EEC7FCFD08F1}" type="slidenum">
              <a:rPr kumimoji="1" lang="ja-JP" altLang="en-US" smtClean="0"/>
              <a:pPr/>
              <a:t>27</a:t>
            </a:fld>
            <a:endParaRPr kumimoji="1" lang="ja-JP" altLang="en-US"/>
          </a:p>
        </p:txBody>
      </p:sp>
    </p:spTree>
    <p:extLst>
      <p:ext uri="{BB962C8B-B14F-4D97-AF65-F5344CB8AC3E}">
        <p14:creationId xmlns:p14="http://schemas.microsoft.com/office/powerpoint/2010/main" val="975660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時間があればハードウェアとソフトウェアを説明</a:t>
            </a:r>
            <a:endParaRPr kumimoji="1" lang="en-US" altLang="ja-JP" dirty="0" smtClean="0"/>
          </a:p>
          <a:p>
            <a:r>
              <a:rPr kumimoji="1" lang="en-US" altLang="ja-JP" dirty="0" smtClean="0"/>
              <a:t>BOLT</a:t>
            </a:r>
            <a:r>
              <a:rPr kumimoji="1" lang="ja-JP" altLang="en-US" dirty="0" smtClean="0"/>
              <a:t>：ハードウェア</a:t>
            </a:r>
            <a:endParaRPr kumimoji="1" lang="en-US" altLang="ja-JP" dirty="0" smtClean="0"/>
          </a:p>
          <a:p>
            <a:r>
              <a:rPr kumimoji="1" lang="ja-JP" altLang="en-US" dirty="0" smtClean="0"/>
              <a:t>タブレットの</a:t>
            </a:r>
            <a:r>
              <a:rPr kumimoji="1" lang="en-US" altLang="ja-JP" dirty="0" smtClean="0"/>
              <a:t>BOLT</a:t>
            </a:r>
            <a:r>
              <a:rPr kumimoji="1" lang="ja-JP" altLang="en-US" dirty="0" smtClean="0"/>
              <a:t>を動かすアアプリ：ソフトウェア</a:t>
            </a:r>
            <a:endParaRPr kumimoji="1" lang="en-US" altLang="ja-JP" dirty="0" smtClean="0"/>
          </a:p>
          <a:p>
            <a:r>
              <a:rPr kumimoji="1" lang="ja-JP" altLang="en-US" dirty="0" smtClean="0"/>
              <a:t>ソフトウェアはハードウェアにできることをさせることができる．</a:t>
            </a:r>
            <a:endParaRPr kumimoji="1" lang="en-US" altLang="ja-JP" dirty="0" smtClean="0"/>
          </a:p>
          <a:p>
            <a:r>
              <a:rPr kumimoji="1" lang="ja-JP" altLang="en-US" dirty="0" smtClean="0"/>
              <a:t>つまりハードウェア（</a:t>
            </a:r>
            <a:r>
              <a:rPr kumimoji="1" lang="en-US" altLang="ja-JP" dirty="0" smtClean="0"/>
              <a:t>BOLT</a:t>
            </a:r>
            <a:r>
              <a:rPr kumimoji="1" lang="ja-JP" altLang="en-US" dirty="0" smtClean="0"/>
              <a:t>）にできないことは，ソフトウェア（プログラム）を頑張って作っても実行できない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28</a:t>
            </a:fld>
            <a:endParaRPr kumimoji="1" lang="ja-JP" altLang="en-US"/>
          </a:p>
        </p:txBody>
      </p:sp>
    </p:spTree>
    <p:extLst>
      <p:ext uri="{BB962C8B-B14F-4D97-AF65-F5344CB8AC3E}">
        <p14:creationId xmlns:p14="http://schemas.microsoft.com/office/powerpoint/2010/main" val="3414852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食事：約</a:t>
            </a:r>
            <a:r>
              <a:rPr kumimoji="1" lang="en-US" altLang="ja-JP" dirty="0" smtClean="0"/>
              <a:t>300</a:t>
            </a:r>
            <a:r>
              <a:rPr kumimoji="1" lang="ja-JP" altLang="en-US" dirty="0" smtClean="0"/>
              <a:t>ルクス</a:t>
            </a:r>
          </a:p>
          <a:p>
            <a:r>
              <a:rPr kumimoji="1" lang="ja-JP" altLang="en-US" dirty="0" smtClean="0"/>
              <a:t>勉強や読書：</a:t>
            </a:r>
            <a:r>
              <a:rPr kumimoji="1" lang="en-US" altLang="ja-JP" dirty="0" smtClean="0"/>
              <a:t>500</a:t>
            </a:r>
            <a:r>
              <a:rPr kumimoji="1" lang="ja-JP" altLang="en-US" dirty="0" smtClean="0"/>
              <a:t>ルクス以上</a:t>
            </a:r>
          </a:p>
          <a:p>
            <a:r>
              <a:rPr kumimoji="1" lang="ja-JP" altLang="en-US" dirty="0" smtClean="0"/>
              <a:t>編み物の時：</a:t>
            </a:r>
            <a:r>
              <a:rPr kumimoji="1" lang="en-US" altLang="ja-JP" dirty="0" smtClean="0"/>
              <a:t>1000</a:t>
            </a:r>
            <a:r>
              <a:rPr kumimoji="1" lang="ja-JP" altLang="en-US" dirty="0" smtClean="0"/>
              <a:t>ルクス</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29</a:t>
            </a:fld>
            <a:endParaRPr kumimoji="1" lang="ja-JP" altLang="en-US"/>
          </a:p>
        </p:txBody>
      </p:sp>
    </p:spTree>
    <p:extLst>
      <p:ext uri="{BB962C8B-B14F-4D97-AF65-F5344CB8AC3E}">
        <p14:creationId xmlns:p14="http://schemas.microsoft.com/office/powerpoint/2010/main" val="26462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a:t>
            </a:fld>
            <a:endParaRPr kumimoji="1" lang="ja-JP" altLang="en-US"/>
          </a:p>
        </p:txBody>
      </p:sp>
    </p:spTree>
    <p:extLst>
      <p:ext uri="{BB962C8B-B14F-4D97-AF65-F5344CB8AC3E}">
        <p14:creationId xmlns:p14="http://schemas.microsoft.com/office/powerpoint/2010/main" val="2331546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en-US" altLang="ja-JP" dirty="0" smtClean="0"/>
              <a:t>BOLT</a:t>
            </a:r>
            <a:r>
              <a:rPr kumimoji="1" lang="ja-JP" altLang="en-US" dirty="0" smtClean="0"/>
              <a:t>には，色々なセンサーがあることも簡単に説明</a:t>
            </a:r>
            <a:endParaRPr kumimoji="1" lang="en-US" altLang="ja-JP" dirty="0" smtClean="0"/>
          </a:p>
          <a:p>
            <a:r>
              <a:rPr kumimoji="1" lang="ja-JP" altLang="en-US" dirty="0" smtClean="0"/>
              <a:t>速度：</a:t>
            </a:r>
            <a:endParaRPr kumimoji="1" lang="en-US" altLang="ja-JP" dirty="0" smtClean="0"/>
          </a:p>
          <a:p>
            <a:r>
              <a:rPr kumimoji="1" lang="ja-JP" altLang="en-US" dirty="0" smtClean="0"/>
              <a:t>加速度：</a:t>
            </a:r>
            <a:endParaRPr kumimoji="1" lang="en-US" altLang="ja-JP" dirty="0" smtClean="0"/>
          </a:p>
          <a:p>
            <a:r>
              <a:rPr kumimoji="1" lang="ja-JP" altLang="en-US" dirty="0" smtClean="0"/>
              <a:t>オリエンテーション：</a:t>
            </a:r>
            <a:endParaRPr kumimoji="1" lang="en-US" altLang="ja-JP" dirty="0" smtClean="0"/>
          </a:p>
          <a:p>
            <a:r>
              <a:rPr kumimoji="1" lang="ja-JP" altLang="en-US" dirty="0" smtClean="0"/>
              <a:t>ジャイロスコープ：</a:t>
            </a:r>
            <a:endParaRPr kumimoji="1" lang="en-US" altLang="ja-JP" dirty="0" smtClean="0"/>
          </a:p>
          <a:p>
            <a:r>
              <a:rPr kumimoji="1" lang="ja-JP" altLang="en-US" dirty="0" smtClean="0"/>
              <a:t>ロケーション：</a:t>
            </a:r>
            <a:endParaRPr kumimoji="1" lang="en-US" altLang="ja-JP" dirty="0" smtClean="0"/>
          </a:p>
          <a:p>
            <a:r>
              <a:rPr kumimoji="1" lang="ja-JP" altLang="en-US" dirty="0" smtClean="0"/>
              <a:t>ディスタンス：</a:t>
            </a:r>
            <a:endParaRPr kumimoji="1" lang="en-US" altLang="ja-JP" dirty="0" smtClean="0"/>
          </a:p>
          <a:p>
            <a:r>
              <a:rPr kumimoji="1" lang="ja-JP" altLang="en-US" dirty="0" smtClean="0"/>
              <a:t>スピード：</a:t>
            </a:r>
            <a:endParaRPr kumimoji="1" lang="en-US" altLang="ja-JP" dirty="0" smtClean="0"/>
          </a:p>
          <a:p>
            <a:r>
              <a:rPr kumimoji="1" lang="ja-JP" altLang="en-US" dirty="0" smtClean="0"/>
              <a:t>進行方向：</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30</a:t>
            </a:fld>
            <a:endParaRPr kumimoji="1" lang="ja-JP" altLang="en-US"/>
          </a:p>
        </p:txBody>
      </p:sp>
    </p:spTree>
    <p:extLst>
      <p:ext uri="{BB962C8B-B14F-4D97-AF65-F5344CB8AC3E}">
        <p14:creationId xmlns:p14="http://schemas.microsoft.com/office/powerpoint/2010/main" val="3740750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31</a:t>
            </a:fld>
            <a:endParaRPr kumimoji="1" lang="ja-JP" altLang="en-US"/>
          </a:p>
        </p:txBody>
      </p:sp>
    </p:spTree>
    <p:extLst>
      <p:ext uri="{BB962C8B-B14F-4D97-AF65-F5344CB8AC3E}">
        <p14:creationId xmlns:p14="http://schemas.microsoft.com/office/powerpoint/2010/main" val="83195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可能ならプログラムで扱える値（変数）には，型があることを説明</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32</a:t>
            </a:fld>
            <a:endParaRPr kumimoji="1" lang="ja-JP" altLang="en-US"/>
          </a:p>
        </p:txBody>
      </p:sp>
    </p:spTree>
    <p:extLst>
      <p:ext uri="{BB962C8B-B14F-4D97-AF65-F5344CB8AC3E}">
        <p14:creationId xmlns:p14="http://schemas.microsoft.com/office/powerpoint/2010/main" val="214217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33</a:t>
            </a:fld>
            <a:endParaRPr kumimoji="1" lang="ja-JP" altLang="en-US"/>
          </a:p>
        </p:txBody>
      </p:sp>
    </p:spTree>
    <p:extLst>
      <p:ext uri="{BB962C8B-B14F-4D97-AF65-F5344CB8AC3E}">
        <p14:creationId xmlns:p14="http://schemas.microsoft.com/office/powerpoint/2010/main" val="1658384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34</a:t>
            </a:fld>
            <a:endParaRPr kumimoji="1" lang="ja-JP" altLang="en-US"/>
          </a:p>
        </p:txBody>
      </p:sp>
    </p:spTree>
    <p:extLst>
      <p:ext uri="{BB962C8B-B14F-4D97-AF65-F5344CB8AC3E}">
        <p14:creationId xmlns:p14="http://schemas.microsoft.com/office/powerpoint/2010/main" val="178944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35</a:t>
            </a:fld>
            <a:endParaRPr kumimoji="1" lang="ja-JP" altLang="en-US"/>
          </a:p>
        </p:txBody>
      </p:sp>
    </p:spTree>
    <p:extLst>
      <p:ext uri="{BB962C8B-B14F-4D97-AF65-F5344CB8AC3E}">
        <p14:creationId xmlns:p14="http://schemas.microsoft.com/office/powerpoint/2010/main" val="298576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ja-JP" altLang="en-US" dirty="0" smtClean="0"/>
              <a:t>比較の種類について簡単に説明</a:t>
            </a:r>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36</a:t>
            </a:fld>
            <a:endParaRPr kumimoji="1" lang="ja-JP" altLang="en-US"/>
          </a:p>
        </p:txBody>
      </p:sp>
    </p:spTree>
    <p:extLst>
      <p:ext uri="{BB962C8B-B14F-4D97-AF65-F5344CB8AC3E}">
        <p14:creationId xmlns:p14="http://schemas.microsoft.com/office/powerpoint/2010/main" val="730786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37</a:t>
            </a:fld>
            <a:endParaRPr kumimoji="1" lang="ja-JP" altLang="en-US"/>
          </a:p>
        </p:txBody>
      </p:sp>
    </p:spTree>
    <p:extLst>
      <p:ext uri="{BB962C8B-B14F-4D97-AF65-F5344CB8AC3E}">
        <p14:creationId xmlns:p14="http://schemas.microsoft.com/office/powerpoint/2010/main" val="2366401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38</a:t>
            </a:fld>
            <a:endParaRPr kumimoji="1" lang="ja-JP" altLang="en-US"/>
          </a:p>
        </p:txBody>
      </p:sp>
    </p:spTree>
    <p:extLst>
      <p:ext uri="{BB962C8B-B14F-4D97-AF65-F5344CB8AC3E}">
        <p14:creationId xmlns:p14="http://schemas.microsoft.com/office/powerpoint/2010/main" val="3081233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39</a:t>
            </a:fld>
            <a:endParaRPr kumimoji="1" lang="ja-JP" altLang="en-US"/>
          </a:p>
        </p:txBody>
      </p:sp>
    </p:spTree>
    <p:extLst>
      <p:ext uri="{BB962C8B-B14F-4D97-AF65-F5344CB8AC3E}">
        <p14:creationId xmlns:p14="http://schemas.microsoft.com/office/powerpoint/2010/main" val="734946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タブレットとの</a:t>
            </a:r>
            <a:r>
              <a:rPr kumimoji="1" lang="en-US" altLang="ja-JP" dirty="0" smtClean="0"/>
              <a:t>BOLT</a:t>
            </a:r>
            <a:r>
              <a:rPr kumimoji="1" lang="ja-JP" altLang="en-US" dirty="0" smtClean="0"/>
              <a:t>の接続と切断</a:t>
            </a:r>
            <a:endParaRPr kumimoji="1" lang="en-US" altLang="ja-JP" dirty="0" smtClean="0"/>
          </a:p>
          <a:p>
            <a:r>
              <a:rPr kumimoji="1" lang="en-US" altLang="ja-JP" dirty="0" smtClean="0"/>
              <a:t>BOLT</a:t>
            </a:r>
            <a:r>
              <a:rPr kumimoji="1" lang="ja-JP" altLang="en-US" dirty="0" smtClean="0"/>
              <a:t>の走り方</a:t>
            </a:r>
            <a:endParaRPr kumimoji="1" lang="en-US" altLang="ja-JP" dirty="0" smtClean="0"/>
          </a:p>
          <a:p>
            <a:r>
              <a:rPr kumimoji="1" lang="en-US" altLang="ja-JP" dirty="0" smtClean="0"/>
              <a:t>AIM</a:t>
            </a:r>
            <a:r>
              <a:rPr kumimoji="1" lang="ja-JP" altLang="en-US" dirty="0" smtClean="0"/>
              <a:t>について</a:t>
            </a:r>
            <a:endParaRPr kumimoji="1" lang="en-US" altLang="ja-JP" dirty="0" smtClean="0"/>
          </a:p>
          <a:p>
            <a:r>
              <a:rPr kumimoji="1" lang="ja-JP" altLang="en-US" dirty="0" smtClean="0"/>
              <a:t>理解してもらう</a:t>
            </a:r>
            <a:endParaRPr kumimoji="1" lang="ja-JP" altLang="en-US" dirty="0"/>
          </a:p>
        </p:txBody>
      </p:sp>
      <p:sp>
        <p:nvSpPr>
          <p:cNvPr id="4" name="スライド番号プレースホルダー 3"/>
          <p:cNvSpPr>
            <a:spLocks noGrp="1"/>
          </p:cNvSpPr>
          <p:nvPr>
            <p:ph type="sldNum" sz="quarter" idx="10"/>
          </p:nvPr>
        </p:nvSpPr>
        <p:spPr/>
        <p:txBody>
          <a:bodyPr/>
          <a:lstStyle/>
          <a:p>
            <a:fld id="{2F62370B-E68D-493A-8A25-EEC7FCFD08F1}" type="slidenum">
              <a:rPr kumimoji="1" lang="ja-JP" altLang="en-US" smtClean="0"/>
              <a:pPr/>
              <a:t>4</a:t>
            </a:fld>
            <a:endParaRPr kumimoji="1" lang="ja-JP" altLang="en-US"/>
          </a:p>
        </p:txBody>
      </p:sp>
    </p:spTree>
    <p:extLst>
      <p:ext uri="{BB962C8B-B14F-4D97-AF65-F5344CB8AC3E}">
        <p14:creationId xmlns:p14="http://schemas.microsoft.com/office/powerpoint/2010/main" val="3564054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40</a:t>
            </a:fld>
            <a:endParaRPr kumimoji="1" lang="ja-JP" altLang="en-US"/>
          </a:p>
        </p:txBody>
      </p:sp>
    </p:spTree>
    <p:extLst>
      <p:ext uri="{BB962C8B-B14F-4D97-AF65-F5344CB8AC3E}">
        <p14:creationId xmlns:p14="http://schemas.microsoft.com/office/powerpoint/2010/main" val="3221864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41</a:t>
            </a:fld>
            <a:endParaRPr kumimoji="1" lang="ja-JP" altLang="en-US"/>
          </a:p>
        </p:txBody>
      </p:sp>
    </p:spTree>
    <p:extLst>
      <p:ext uri="{BB962C8B-B14F-4D97-AF65-F5344CB8AC3E}">
        <p14:creationId xmlns:p14="http://schemas.microsoft.com/office/powerpoint/2010/main" val="147750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64233"/>
            <a:ext cx="5486400" cy="3538244"/>
          </a:xfrm>
        </p:spPr>
        <p:txBody>
          <a:bodyPr/>
          <a:lstStyle/>
          <a:p>
            <a:r>
              <a:rPr kumimoji="1" lang="ja-JP" altLang="en-US" dirty="0"/>
              <a:t>プログラムが、無いとコンピューターは動きませんでしたね？</a:t>
            </a:r>
            <a:endParaRPr kumimoji="1" lang="en-US" altLang="ja-JP" dirty="0"/>
          </a:p>
          <a:p>
            <a:r>
              <a:rPr kumimoji="1" lang="ja-JP" altLang="en-US" dirty="0"/>
              <a:t>皆さんは、今日実際にロボットに会話をプログラミングしました。もうプログラミングできたということです。</a:t>
            </a:r>
            <a:endParaRPr kumimoji="1" lang="en-US" altLang="ja-JP" dirty="0"/>
          </a:p>
          <a:p>
            <a:endParaRPr kumimoji="1" lang="en-US" altLang="ja-JP" dirty="0"/>
          </a:p>
          <a:p>
            <a:r>
              <a:rPr kumimoji="1" lang="ja-JP" altLang="en-US" dirty="0"/>
              <a:t>ロボットの中身や、スマートフォン、ゲームなどのプログラミングも基本の考えかたは、今日やった、直列処理、条件分岐、繰り返しの命令の組合せで動いていますので、この応用で、プログラミングできるようになります。</a:t>
            </a:r>
            <a:endParaRPr kumimoji="1" lang="en-US" altLang="ja-JP" dirty="0"/>
          </a:p>
          <a:p>
            <a:r>
              <a:rPr kumimoji="1" lang="ja-JP" altLang="en-US" dirty="0"/>
              <a:t>最初にも紹介したみたいに、色々なお仕事で使う機器でもプログラムが動いています。</a:t>
            </a:r>
            <a:endParaRPr kumimoji="1" lang="en-US" altLang="ja-JP" dirty="0"/>
          </a:p>
          <a:p>
            <a:r>
              <a:rPr kumimoji="1" lang="ja-JP" altLang="en-US" dirty="0"/>
              <a:t>なので、みなさんもプログラムが出来れば、色々な機器が自由に動かせる、プログラマーと言った仕事も意識してみてくださいね。</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42</a:t>
            </a:fld>
            <a:endParaRPr kumimoji="1" lang="ja-JP" altLang="en-US"/>
          </a:p>
        </p:txBody>
      </p:sp>
    </p:spTree>
    <p:extLst>
      <p:ext uri="{BB962C8B-B14F-4D97-AF65-F5344CB8AC3E}">
        <p14:creationId xmlns:p14="http://schemas.microsoft.com/office/powerpoint/2010/main" val="2505146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79741"/>
            <a:ext cx="5486400" cy="3522736"/>
          </a:xfrm>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43</a:t>
            </a:fld>
            <a:endParaRPr kumimoji="1" lang="ja-JP" altLang="en-US"/>
          </a:p>
        </p:txBody>
      </p:sp>
    </p:spTree>
    <p:extLst>
      <p:ext uri="{BB962C8B-B14F-4D97-AF65-F5344CB8AC3E}">
        <p14:creationId xmlns:p14="http://schemas.microsoft.com/office/powerpoint/2010/main" val="3851440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79741"/>
            <a:ext cx="5486400" cy="3522736"/>
          </a:xfrm>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44</a:t>
            </a:fld>
            <a:endParaRPr kumimoji="1" lang="ja-JP" altLang="en-US"/>
          </a:p>
        </p:txBody>
      </p:sp>
    </p:spTree>
    <p:extLst>
      <p:ext uri="{BB962C8B-B14F-4D97-AF65-F5344CB8AC3E}">
        <p14:creationId xmlns:p14="http://schemas.microsoft.com/office/powerpoint/2010/main" val="917717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時間あれば実施する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F62370B-E68D-493A-8A25-EEC7FCFD08F1}" type="slidenum">
              <a:rPr kumimoji="1" lang="ja-JP" altLang="en-US" smtClean="0"/>
              <a:pPr/>
              <a:t>46</a:t>
            </a:fld>
            <a:endParaRPr kumimoji="1" lang="ja-JP" altLang="en-US"/>
          </a:p>
        </p:txBody>
      </p:sp>
    </p:spTree>
    <p:extLst>
      <p:ext uri="{BB962C8B-B14F-4D97-AF65-F5344CB8AC3E}">
        <p14:creationId xmlns:p14="http://schemas.microsoft.com/office/powerpoint/2010/main" val="2448681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47</a:t>
            </a:fld>
            <a:endParaRPr kumimoji="1" lang="ja-JP" altLang="en-US"/>
          </a:p>
        </p:txBody>
      </p:sp>
    </p:spTree>
    <p:extLst>
      <p:ext uri="{BB962C8B-B14F-4D97-AF65-F5344CB8AC3E}">
        <p14:creationId xmlns:p14="http://schemas.microsoft.com/office/powerpoint/2010/main" val="2012415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48</a:t>
            </a:fld>
            <a:endParaRPr kumimoji="1" lang="ja-JP" altLang="en-US"/>
          </a:p>
        </p:txBody>
      </p:sp>
    </p:spTree>
    <p:extLst>
      <p:ext uri="{BB962C8B-B14F-4D97-AF65-F5344CB8AC3E}">
        <p14:creationId xmlns:p14="http://schemas.microsoft.com/office/powerpoint/2010/main" val="1440784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49</a:t>
            </a:fld>
            <a:endParaRPr kumimoji="1" lang="ja-JP" altLang="en-US"/>
          </a:p>
        </p:txBody>
      </p:sp>
    </p:spTree>
    <p:extLst>
      <p:ext uri="{BB962C8B-B14F-4D97-AF65-F5344CB8AC3E}">
        <p14:creationId xmlns:p14="http://schemas.microsoft.com/office/powerpoint/2010/main" val="929571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50</a:t>
            </a:fld>
            <a:endParaRPr kumimoji="1" lang="ja-JP" altLang="en-US"/>
          </a:p>
        </p:txBody>
      </p:sp>
    </p:spTree>
    <p:extLst>
      <p:ext uri="{BB962C8B-B14F-4D97-AF65-F5344CB8AC3E}">
        <p14:creationId xmlns:p14="http://schemas.microsoft.com/office/powerpoint/2010/main" val="57694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5</a:t>
            </a:fld>
            <a:endParaRPr kumimoji="1" lang="ja-JP" altLang="en-US"/>
          </a:p>
        </p:txBody>
      </p:sp>
    </p:spTree>
    <p:extLst>
      <p:ext uri="{BB962C8B-B14F-4D97-AF65-F5344CB8AC3E}">
        <p14:creationId xmlns:p14="http://schemas.microsoft.com/office/powerpoint/2010/main" val="241940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6</a:t>
            </a:fld>
            <a:endParaRPr kumimoji="1" lang="ja-JP" altLang="en-US"/>
          </a:p>
        </p:txBody>
      </p:sp>
    </p:spTree>
    <p:extLst>
      <p:ext uri="{BB962C8B-B14F-4D97-AF65-F5344CB8AC3E}">
        <p14:creationId xmlns:p14="http://schemas.microsoft.com/office/powerpoint/2010/main" val="240142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7</a:t>
            </a:fld>
            <a:endParaRPr kumimoji="1" lang="ja-JP" altLang="en-US"/>
          </a:p>
        </p:txBody>
      </p:sp>
    </p:spTree>
    <p:extLst>
      <p:ext uri="{BB962C8B-B14F-4D97-AF65-F5344CB8AC3E}">
        <p14:creationId xmlns:p14="http://schemas.microsoft.com/office/powerpoint/2010/main" val="242660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en-US" altLang="ja-JP" dirty="0" smtClean="0"/>
              <a:t>AIM</a:t>
            </a:r>
            <a:r>
              <a:rPr kumimoji="1" lang="ja-JP" altLang="en-US" dirty="0" smtClean="0"/>
              <a:t>（エイミング）を説明しないで走らせてもらう</a:t>
            </a:r>
            <a:endParaRPr kumimoji="1" lang="en-US" altLang="ja-JP" dirty="0" smtClean="0"/>
          </a:p>
          <a:p>
            <a:r>
              <a:rPr kumimoji="1" lang="ja-JP" altLang="en-US" dirty="0" smtClean="0"/>
              <a:t>どちらが正面かわからないことを確認</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8</a:t>
            </a:fld>
            <a:endParaRPr kumimoji="1" lang="ja-JP" altLang="en-US"/>
          </a:p>
        </p:txBody>
      </p:sp>
    </p:spTree>
    <p:extLst>
      <p:ext uri="{BB962C8B-B14F-4D97-AF65-F5344CB8AC3E}">
        <p14:creationId xmlns:p14="http://schemas.microsoft.com/office/powerpoint/2010/main" val="350074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3138" y="1352550"/>
            <a:ext cx="4860925" cy="3646488"/>
          </a:xfrm>
        </p:spPr>
      </p:sp>
      <p:sp>
        <p:nvSpPr>
          <p:cNvPr id="3" name="ノート プレースホルダー 2"/>
          <p:cNvSpPr>
            <a:spLocks noGrp="1"/>
          </p:cNvSpPr>
          <p:nvPr>
            <p:ph type="body" idx="1"/>
          </p:nvPr>
        </p:nvSpPr>
        <p:spPr>
          <a:xfrm>
            <a:off x="685800" y="5148724"/>
            <a:ext cx="5486400" cy="3553753"/>
          </a:xfrm>
        </p:spPr>
        <p:txBody>
          <a:bodyPr/>
          <a:lstStyle/>
          <a:p>
            <a:r>
              <a:rPr kumimoji="1" lang="en-US" altLang="ja-JP" dirty="0" smtClean="0"/>
              <a:t>AIM</a:t>
            </a:r>
            <a:r>
              <a:rPr kumimoji="1" lang="ja-JP" altLang="en-US" dirty="0" smtClean="0"/>
              <a:t>（エイミング）を説明して，走らせる前に</a:t>
            </a:r>
            <a:r>
              <a:rPr kumimoji="1" lang="en-US" altLang="ja-JP" dirty="0" smtClean="0"/>
              <a:t>BOLT</a:t>
            </a:r>
            <a:r>
              <a:rPr kumimoji="1" lang="ja-JP" altLang="en-US" dirty="0" smtClean="0"/>
              <a:t>の向きを調整することが大事であることを説明</a:t>
            </a:r>
            <a:endParaRPr kumimoji="1" lang="en-US" altLang="ja-JP" dirty="0" smtClean="0"/>
          </a:p>
          <a:p>
            <a:r>
              <a:rPr kumimoji="1" lang="en-US" altLang="ja-JP" dirty="0" smtClean="0"/>
              <a:t>AIM</a:t>
            </a:r>
            <a:r>
              <a:rPr kumimoji="1" lang="ja-JP" altLang="en-US" dirty="0" smtClean="0"/>
              <a:t>は狙いをつける，向ける　というような意味．</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1B65C82-0105-422F-96F2-43F6EC45F46A}" type="slidenum">
              <a:rPr kumimoji="1" lang="ja-JP" altLang="en-US" smtClean="0"/>
              <a:pPr/>
              <a:t>9</a:t>
            </a:fld>
            <a:endParaRPr kumimoji="1" lang="ja-JP" altLang="en-US"/>
          </a:p>
        </p:txBody>
      </p:sp>
    </p:spTree>
    <p:extLst>
      <p:ext uri="{BB962C8B-B14F-4D97-AF65-F5344CB8AC3E}">
        <p14:creationId xmlns:p14="http://schemas.microsoft.com/office/powerpoint/2010/main" val="13015739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6" name="図 15"/>
          <p:cNvPicPr>
            <a:picLocks noChangeAspect="1"/>
          </p:cNvPicPr>
          <p:nvPr userDrawn="1"/>
        </p:nvPicPr>
        <p:blipFill>
          <a:blip r:embed="rId2" cstate="print">
            <a:extLst>
              <a:ext uri="{BEBA8EAE-BF5A-486C-A8C5-ECC9F3942E4B}">
                <a14:imgProps xmlns:a14="http://schemas.microsoft.com/office/drawing/2010/main">
                  <a14:imgLayer r:embed="rId3">
                    <a14:imgEffect>
                      <a14:saturation sat="94000"/>
                    </a14:imgEffect>
                  </a14:imgLayer>
                </a14:imgProps>
              </a:ext>
              <a:ext uri="{28A0092B-C50C-407E-A947-70E740481C1C}">
                <a14:useLocalDpi xmlns:a14="http://schemas.microsoft.com/office/drawing/2010/main" val="0"/>
              </a:ext>
            </a:extLst>
          </a:blip>
          <a:stretch>
            <a:fillRect/>
          </a:stretch>
        </p:blipFill>
        <p:spPr>
          <a:xfrm>
            <a:off x="3499228" y="616681"/>
            <a:ext cx="6249367" cy="6249367"/>
          </a:xfrm>
          <a:prstGeom prst="rect">
            <a:avLst/>
          </a:prstGeom>
          <a:effectLst>
            <a:outerShdw blurRad="50800" dist="50800" dir="5400000" algn="ctr" rotWithShape="0">
              <a:srgbClr val="000000"/>
            </a:outerShdw>
          </a:effectLst>
        </p:spPr>
      </p:pic>
      <p:sp>
        <p:nvSpPr>
          <p:cNvPr id="17" name="正方形/長方形 16"/>
          <p:cNvSpPr/>
          <p:nvPr userDrawn="1"/>
        </p:nvSpPr>
        <p:spPr>
          <a:xfrm>
            <a:off x="2529655" y="616681"/>
            <a:ext cx="6933660" cy="624131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468511" y="1909033"/>
            <a:ext cx="7548136" cy="2387600"/>
          </a:xfrm>
        </p:spPr>
        <p:txBody>
          <a:bodyPr anchor="ctr">
            <a:normAutofit/>
          </a:bodyPr>
          <a:lstStyle>
            <a:lvl1pPr algn="ctr">
              <a:defRPr sz="4000" b="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altLang="ja-JP" dirty="0"/>
          </a:p>
        </p:txBody>
      </p:sp>
      <p:sp>
        <p:nvSpPr>
          <p:cNvPr id="3" name="Subtitle 2"/>
          <p:cNvSpPr>
            <a:spLocks noGrp="1"/>
          </p:cNvSpPr>
          <p:nvPr>
            <p:ph type="subTitle" idx="1"/>
          </p:nvPr>
        </p:nvSpPr>
        <p:spPr>
          <a:xfrm>
            <a:off x="1453935" y="4404145"/>
            <a:ext cx="4760883" cy="1743411"/>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6"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
        <p:nvSpPr>
          <p:cNvPr id="19" name="正方形/長方形 18"/>
          <p:cNvSpPr/>
          <p:nvPr userDrawn="1"/>
        </p:nvSpPr>
        <p:spPr>
          <a:xfrm>
            <a:off x="6094501" y="5908041"/>
            <a:ext cx="2894831" cy="307777"/>
          </a:xfrm>
          <a:prstGeom prst="rect">
            <a:avLst/>
          </a:prstGeom>
        </p:spPr>
        <p:txBody>
          <a:bodyPr wrap="none">
            <a:spAutoFit/>
          </a:bodyPr>
          <a:lstStyle/>
          <a:p>
            <a:r>
              <a:rPr lang="ja-JP" altLang="en-US" sz="1400" dirty="0">
                <a:solidFill>
                  <a:schemeClr val="accent5"/>
                </a:solidFill>
              </a:rPr>
              <a:t>https://sphero-edu.jp/teaching/bolt/</a:t>
            </a:r>
          </a:p>
        </p:txBody>
      </p:sp>
    </p:spTree>
    <p:extLst>
      <p:ext uri="{BB962C8B-B14F-4D97-AF65-F5344CB8AC3E}">
        <p14:creationId xmlns:p14="http://schemas.microsoft.com/office/powerpoint/2010/main" val="41616112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10;縦書きテキスト">
    <p:spTree>
      <p:nvGrpSpPr>
        <p:cNvPr id="1" name=""/>
        <p:cNvGrpSpPr/>
        <p:nvPr/>
      </p:nvGrpSpPr>
      <p:grpSpPr>
        <a:xfrm>
          <a:off x="0" y="0"/>
          <a:ext cx="0" cy="0"/>
          <a:chOff x="0" y="0"/>
          <a:chExt cx="0" cy="0"/>
        </a:xfrm>
      </p:grpSpPr>
      <p:sp>
        <p:nvSpPr>
          <p:cNvPr id="14" name="正方形/長方形 13"/>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Title 1"/>
          <p:cNvSpPr>
            <a:spLocks noGrp="1"/>
          </p:cNvSpPr>
          <p:nvPr>
            <p:ph type="title"/>
          </p:nvPr>
        </p:nvSpPr>
        <p:spPr>
          <a:xfrm>
            <a:off x="628650" y="584201"/>
            <a:ext cx="7886700" cy="901699"/>
          </a:xfrm>
        </p:spPr>
        <p:txBody>
          <a:bodyPr anchor="t">
            <a:normAutofit/>
          </a:bodyPr>
          <a:lstStyle>
            <a:lvl1pPr>
              <a:defRPr sz="36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7" name="Vertical Text Placeholder 2"/>
          <p:cNvSpPr>
            <a:spLocks noGrp="1"/>
          </p:cNvSpPr>
          <p:nvPr>
            <p:ph type="body" orient="vert" idx="1"/>
          </p:nvPr>
        </p:nvSpPr>
        <p:spPr>
          <a:xfrm>
            <a:off x="628650" y="1562575"/>
            <a:ext cx="7886700" cy="4614388"/>
          </a:xfrm>
        </p:spPr>
        <p:txBody>
          <a:bodyPr vert="eaVert"/>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8" name="正方形/長方形 17"/>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2"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76727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縦書きタイトルと&#10;縦書きテキスト">
    <p:spTree>
      <p:nvGrpSpPr>
        <p:cNvPr id="1" name=""/>
        <p:cNvGrpSpPr/>
        <p:nvPr/>
      </p:nvGrpSpPr>
      <p:grpSpPr>
        <a:xfrm>
          <a:off x="0" y="0"/>
          <a:ext cx="0" cy="0"/>
          <a:chOff x="0" y="0"/>
          <a:chExt cx="0" cy="0"/>
        </a:xfrm>
      </p:grpSpPr>
      <p:sp>
        <p:nvSpPr>
          <p:cNvPr id="14" name="正方形/長方形 13"/>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Vertical Title 1"/>
          <p:cNvSpPr>
            <a:spLocks noGrp="1"/>
          </p:cNvSpPr>
          <p:nvPr>
            <p:ph type="title" orient="vert"/>
          </p:nvPr>
        </p:nvSpPr>
        <p:spPr>
          <a:xfrm>
            <a:off x="6543675" y="365125"/>
            <a:ext cx="1971675" cy="5811838"/>
          </a:xfrm>
        </p:spPr>
        <p:txBody>
          <a:bodyPr vert="eaVert">
            <a:normAutofit/>
          </a:bodyPr>
          <a:lstStyle>
            <a:lvl1pPr>
              <a:defRPr sz="36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7" name="Vertical Text Placeholder 2"/>
          <p:cNvSpPr>
            <a:spLocks noGrp="1"/>
          </p:cNvSpPr>
          <p:nvPr>
            <p:ph type="body" orient="vert" idx="1"/>
          </p:nvPr>
        </p:nvSpPr>
        <p:spPr>
          <a:xfrm>
            <a:off x="628650" y="365125"/>
            <a:ext cx="5800725" cy="5811838"/>
          </a:xfrm>
        </p:spPr>
        <p:txBody>
          <a:bodyPr vert="eaVert"/>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8" name="正方形/長方形 17"/>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2"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396761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pic>
        <p:nvPicPr>
          <p:cNvPr id="24" name="図 2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94000"/>
                    </a14:imgEffect>
                  </a14:imgLayer>
                </a14:imgProps>
              </a:ext>
              <a:ext uri="{28A0092B-C50C-407E-A947-70E740481C1C}">
                <a14:useLocalDpi xmlns:a14="http://schemas.microsoft.com/office/drawing/2010/main" val="0"/>
              </a:ext>
            </a:extLst>
          </a:blip>
          <a:stretch>
            <a:fillRect/>
          </a:stretch>
        </p:blipFill>
        <p:spPr>
          <a:xfrm>
            <a:off x="3499228" y="616681"/>
            <a:ext cx="6249367" cy="6249367"/>
          </a:xfrm>
          <a:prstGeom prst="rect">
            <a:avLst/>
          </a:prstGeom>
          <a:effectLst>
            <a:outerShdw blurRad="50800" dist="50800" dir="5400000" algn="ctr" rotWithShape="0">
              <a:srgbClr val="000000"/>
            </a:outerShdw>
          </a:effectLst>
        </p:spPr>
      </p:pic>
      <p:sp>
        <p:nvSpPr>
          <p:cNvPr id="21" name="正方形/長方形 20"/>
          <p:cNvSpPr/>
          <p:nvPr userDrawn="1"/>
        </p:nvSpPr>
        <p:spPr>
          <a:xfrm>
            <a:off x="2529655" y="616681"/>
            <a:ext cx="6703245" cy="624131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Title 1"/>
          <p:cNvSpPr>
            <a:spLocks noGrp="1"/>
          </p:cNvSpPr>
          <p:nvPr>
            <p:ph type="title"/>
          </p:nvPr>
        </p:nvSpPr>
        <p:spPr>
          <a:xfrm>
            <a:off x="628650" y="608622"/>
            <a:ext cx="7886700" cy="911788"/>
          </a:xfrm>
        </p:spPr>
        <p:txBody>
          <a:bodyPr anchor="t">
            <a:normAutofit/>
          </a:bodyPr>
          <a:lstStyle>
            <a:lvl1pPr>
              <a:defRPr sz="40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7" name="Content Placeholder 2"/>
          <p:cNvSpPr>
            <a:spLocks noGrp="1"/>
          </p:cNvSpPr>
          <p:nvPr>
            <p:ph idx="1"/>
          </p:nvPr>
        </p:nvSpPr>
        <p:spPr>
          <a:xfrm>
            <a:off x="628650" y="1613311"/>
            <a:ext cx="7886700" cy="4534245"/>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9" name="正方形/長方形 18"/>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3"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
        <p:nvSpPr>
          <p:cNvPr id="25" name="正方形/長方形 24"/>
          <p:cNvSpPr/>
          <p:nvPr userDrawn="1"/>
        </p:nvSpPr>
        <p:spPr>
          <a:xfrm>
            <a:off x="6094501" y="5908041"/>
            <a:ext cx="2894831" cy="307777"/>
          </a:xfrm>
          <a:prstGeom prst="rect">
            <a:avLst/>
          </a:prstGeom>
        </p:spPr>
        <p:txBody>
          <a:bodyPr wrap="none">
            <a:spAutoFit/>
          </a:bodyPr>
          <a:lstStyle/>
          <a:p>
            <a:r>
              <a:rPr lang="ja-JP" altLang="en-US" sz="1400" dirty="0">
                <a:solidFill>
                  <a:schemeClr val="accent5"/>
                </a:solidFill>
              </a:rPr>
              <a:t>https://sphero-edu.jp/teaching/bolt/</a:t>
            </a:r>
          </a:p>
        </p:txBody>
      </p:sp>
    </p:spTree>
    <p:extLst>
      <p:ext uri="{BB962C8B-B14F-4D97-AF65-F5344CB8AC3E}">
        <p14:creationId xmlns:p14="http://schemas.microsoft.com/office/powerpoint/2010/main" val="262817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セクション見出し">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cstate="print">
            <a:extLst>
              <a:ext uri="{BEBA8EAE-BF5A-486C-A8C5-ECC9F3942E4B}">
                <a14:imgProps xmlns:a14="http://schemas.microsoft.com/office/drawing/2010/main">
                  <a14:imgLayer r:embed="rId3">
                    <a14:imgEffect>
                      <a14:saturation sat="94000"/>
                    </a14:imgEffect>
                  </a14:imgLayer>
                </a14:imgProps>
              </a:ext>
              <a:ext uri="{28A0092B-C50C-407E-A947-70E740481C1C}">
                <a14:useLocalDpi xmlns:a14="http://schemas.microsoft.com/office/drawing/2010/main" val="0"/>
              </a:ext>
            </a:extLst>
          </a:blip>
          <a:stretch>
            <a:fillRect/>
          </a:stretch>
        </p:blipFill>
        <p:spPr>
          <a:xfrm>
            <a:off x="3499228" y="616681"/>
            <a:ext cx="6249367" cy="6249367"/>
          </a:xfrm>
          <a:prstGeom prst="rect">
            <a:avLst/>
          </a:prstGeom>
          <a:effectLst>
            <a:outerShdw blurRad="50800" dist="50800" dir="5400000" algn="ctr" rotWithShape="0">
              <a:srgbClr val="000000"/>
            </a:outerShdw>
          </a:effectLst>
        </p:spPr>
      </p:pic>
      <p:sp>
        <p:nvSpPr>
          <p:cNvPr id="20" name="正方形/長方形 19"/>
          <p:cNvSpPr/>
          <p:nvPr userDrawn="1"/>
        </p:nvSpPr>
        <p:spPr>
          <a:xfrm>
            <a:off x="2529655" y="616681"/>
            <a:ext cx="6933660" cy="624131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Title 1"/>
          <p:cNvSpPr>
            <a:spLocks noGrp="1"/>
          </p:cNvSpPr>
          <p:nvPr>
            <p:ph type="title"/>
          </p:nvPr>
        </p:nvSpPr>
        <p:spPr>
          <a:xfrm>
            <a:off x="623888" y="1276889"/>
            <a:ext cx="7886700" cy="1428436"/>
          </a:xfrm>
        </p:spPr>
        <p:txBody>
          <a:bodyPr anchor="ctr">
            <a:normAutofit/>
          </a:bodyPr>
          <a:lstStyle>
            <a:lvl1pPr>
              <a:defRPr sz="44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7" name="Text Placeholder 2"/>
          <p:cNvSpPr>
            <a:spLocks noGrp="1"/>
          </p:cNvSpPr>
          <p:nvPr>
            <p:ph type="body" idx="1"/>
          </p:nvPr>
        </p:nvSpPr>
        <p:spPr>
          <a:xfrm>
            <a:off x="623888" y="3074178"/>
            <a:ext cx="7886700" cy="2612151"/>
          </a:xfrm>
        </p:spPr>
        <p:txBody>
          <a:bodyPr/>
          <a:lstStyle>
            <a:lvl1pPr marL="0" indent="0">
              <a:buNone/>
              <a:defRPr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18" name="正方形/長方形 17"/>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2"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
        <p:nvSpPr>
          <p:cNvPr id="23" name="正方形/長方形 22"/>
          <p:cNvSpPr/>
          <p:nvPr userDrawn="1"/>
        </p:nvSpPr>
        <p:spPr>
          <a:xfrm>
            <a:off x="6094501" y="5908041"/>
            <a:ext cx="2894831" cy="307777"/>
          </a:xfrm>
          <a:prstGeom prst="rect">
            <a:avLst/>
          </a:prstGeom>
        </p:spPr>
        <p:txBody>
          <a:bodyPr wrap="none">
            <a:spAutoFit/>
          </a:bodyPr>
          <a:lstStyle/>
          <a:p>
            <a:r>
              <a:rPr lang="ja-JP" altLang="en-US" sz="1400" dirty="0">
                <a:solidFill>
                  <a:schemeClr val="accent5"/>
                </a:solidFill>
              </a:rPr>
              <a:t>https://sphero-edu.jp/teaching/bolt/</a:t>
            </a:r>
          </a:p>
        </p:txBody>
      </p:sp>
    </p:spTree>
    <p:extLst>
      <p:ext uri="{BB962C8B-B14F-4D97-AF65-F5344CB8AC3E}">
        <p14:creationId xmlns:p14="http://schemas.microsoft.com/office/powerpoint/2010/main" val="264527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15" name="正方形/長方形 14"/>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7" name="Title 1"/>
          <p:cNvSpPr>
            <a:spLocks noGrp="1"/>
          </p:cNvSpPr>
          <p:nvPr>
            <p:ph type="title"/>
          </p:nvPr>
        </p:nvSpPr>
        <p:spPr>
          <a:xfrm>
            <a:off x="628650" y="500402"/>
            <a:ext cx="7886700" cy="900966"/>
          </a:xfrm>
        </p:spPr>
        <p:txBody>
          <a:bodyPr anchor="t">
            <a:normAutofit/>
          </a:bodyPr>
          <a:lstStyle>
            <a:lvl1pPr>
              <a:defRPr sz="36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8" name="Content Placeholder 2"/>
          <p:cNvSpPr>
            <a:spLocks noGrp="1"/>
          </p:cNvSpPr>
          <p:nvPr>
            <p:ph sz="half" idx="1"/>
          </p:nvPr>
        </p:nvSpPr>
        <p:spPr>
          <a:xfrm>
            <a:off x="628650" y="1544270"/>
            <a:ext cx="3886200" cy="4574910"/>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sz="2400">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9" name="Content Placeholder 3"/>
          <p:cNvSpPr>
            <a:spLocks noGrp="1"/>
          </p:cNvSpPr>
          <p:nvPr>
            <p:ph sz="half" idx="2"/>
          </p:nvPr>
        </p:nvSpPr>
        <p:spPr>
          <a:xfrm>
            <a:off x="4629150" y="1544270"/>
            <a:ext cx="3886200" cy="4574910"/>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0" name="正方形/長方形 19"/>
          <p:cNvSpPr/>
          <p:nvPr userDrawn="1"/>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4"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243938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7" name="正方形/長方形 16"/>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 name="Title 1"/>
          <p:cNvSpPr>
            <a:spLocks noGrp="1"/>
          </p:cNvSpPr>
          <p:nvPr>
            <p:ph type="title"/>
          </p:nvPr>
        </p:nvSpPr>
        <p:spPr>
          <a:xfrm>
            <a:off x="629841" y="511224"/>
            <a:ext cx="7886700" cy="928020"/>
          </a:xfrm>
        </p:spPr>
        <p:txBody>
          <a:bodyPr anchor="t">
            <a:normAutofit/>
          </a:bodyPr>
          <a:lstStyle>
            <a:lvl1pPr>
              <a:defRPr sz="36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20" name="Text Placeholder 2"/>
          <p:cNvSpPr>
            <a:spLocks noGrp="1"/>
          </p:cNvSpPr>
          <p:nvPr>
            <p:ph type="body" idx="1"/>
          </p:nvPr>
        </p:nvSpPr>
        <p:spPr>
          <a:xfrm>
            <a:off x="629842" y="1524254"/>
            <a:ext cx="3868340"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1" name="Content Placeholder 3"/>
          <p:cNvSpPr>
            <a:spLocks noGrp="1"/>
          </p:cNvSpPr>
          <p:nvPr>
            <p:ph sz="half" idx="2"/>
          </p:nvPr>
        </p:nvSpPr>
        <p:spPr>
          <a:xfrm>
            <a:off x="629841" y="2450869"/>
            <a:ext cx="3868340" cy="3684588"/>
          </a:xfrm>
        </p:spPr>
        <p:txBody>
          <a:bodyPr/>
          <a:lstStyle>
            <a:lvl1pPr>
              <a:defRPr sz="2000">
                <a:latin typeface="メイリオ" panose="020B0604030504040204" pitchFamily="50" charset="-128"/>
                <a:ea typeface="メイリオ" panose="020B0604030504040204" pitchFamily="50" charset="-128"/>
                <a:cs typeface="メイリオ" panose="020B0604030504040204" pitchFamily="50" charset="-128"/>
              </a:defRPr>
            </a:lvl1pPr>
            <a:lvl2pPr>
              <a:defRPr sz="1800">
                <a:latin typeface="メイリオ" panose="020B0604030504040204" pitchFamily="50" charset="-128"/>
                <a:ea typeface="メイリオ" panose="020B0604030504040204" pitchFamily="50" charset="-128"/>
                <a:cs typeface="メイリオ" panose="020B0604030504040204" pitchFamily="50" charset="-128"/>
              </a:defRPr>
            </a:lvl2pPr>
            <a:lvl3pPr>
              <a:defRPr sz="1600">
                <a:latin typeface="メイリオ" panose="020B0604030504040204" pitchFamily="50" charset="-128"/>
                <a:ea typeface="メイリオ" panose="020B0604030504040204" pitchFamily="50" charset="-128"/>
                <a:cs typeface="メイリオ" panose="020B0604030504040204" pitchFamily="50" charset="-128"/>
              </a:defRPr>
            </a:lvl3pPr>
            <a:lvl4pPr>
              <a:defRPr sz="1400">
                <a:latin typeface="メイリオ" panose="020B0604030504040204" pitchFamily="50" charset="-128"/>
                <a:ea typeface="メイリオ" panose="020B0604030504040204" pitchFamily="50" charset="-128"/>
                <a:cs typeface="メイリオ" panose="020B0604030504040204" pitchFamily="50" charset="-128"/>
              </a:defRPr>
            </a:lvl4pPr>
            <a:lvl5pPr>
              <a:defRPr sz="12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2" name="Text Placeholder 4"/>
          <p:cNvSpPr>
            <a:spLocks noGrp="1"/>
          </p:cNvSpPr>
          <p:nvPr>
            <p:ph type="body" sz="quarter" idx="3"/>
          </p:nvPr>
        </p:nvSpPr>
        <p:spPr>
          <a:xfrm>
            <a:off x="4629150" y="1524254"/>
            <a:ext cx="3887391"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Content Placeholder 3"/>
          <p:cNvSpPr>
            <a:spLocks noGrp="1"/>
          </p:cNvSpPr>
          <p:nvPr>
            <p:ph sz="half" idx="13"/>
          </p:nvPr>
        </p:nvSpPr>
        <p:spPr>
          <a:xfrm>
            <a:off x="4627857" y="2462968"/>
            <a:ext cx="3868340" cy="3684588"/>
          </a:xfrm>
        </p:spPr>
        <p:txBody>
          <a:bodyPr/>
          <a:lstStyle>
            <a:lvl1pPr>
              <a:defRPr sz="2000">
                <a:latin typeface="メイリオ" panose="020B0604030504040204" pitchFamily="50" charset="-128"/>
                <a:ea typeface="メイリオ" panose="020B0604030504040204" pitchFamily="50" charset="-128"/>
                <a:cs typeface="メイリオ" panose="020B0604030504040204" pitchFamily="50" charset="-128"/>
              </a:defRPr>
            </a:lvl1pPr>
            <a:lvl2pPr>
              <a:defRPr sz="1800">
                <a:latin typeface="メイリオ" panose="020B0604030504040204" pitchFamily="50" charset="-128"/>
                <a:ea typeface="メイリオ" panose="020B0604030504040204" pitchFamily="50" charset="-128"/>
                <a:cs typeface="メイリオ" panose="020B0604030504040204" pitchFamily="50" charset="-128"/>
              </a:defRPr>
            </a:lvl2pPr>
            <a:lvl3pPr>
              <a:defRPr sz="1600">
                <a:latin typeface="メイリオ" panose="020B0604030504040204" pitchFamily="50" charset="-128"/>
                <a:ea typeface="メイリオ" panose="020B0604030504040204" pitchFamily="50" charset="-128"/>
                <a:cs typeface="メイリオ" panose="020B0604030504040204" pitchFamily="50" charset="-128"/>
              </a:defRPr>
            </a:lvl3pPr>
            <a:lvl4pPr>
              <a:defRPr sz="1400">
                <a:latin typeface="メイリオ" panose="020B0604030504040204" pitchFamily="50" charset="-128"/>
                <a:ea typeface="メイリオ" panose="020B0604030504040204" pitchFamily="50" charset="-128"/>
                <a:cs typeface="メイリオ" panose="020B0604030504040204" pitchFamily="50" charset="-128"/>
              </a:defRPr>
            </a:lvl4pPr>
            <a:lvl5pPr>
              <a:defRPr sz="12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4" name="正方形/長方形 23"/>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8"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310220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13" name="正方形/長方形 12"/>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Title 1"/>
          <p:cNvSpPr>
            <a:spLocks noGrp="1"/>
          </p:cNvSpPr>
          <p:nvPr>
            <p:ph type="title"/>
          </p:nvPr>
        </p:nvSpPr>
        <p:spPr>
          <a:xfrm>
            <a:off x="628650" y="489580"/>
            <a:ext cx="7886700" cy="884734"/>
          </a:xfrm>
        </p:spPr>
        <p:txBody>
          <a:bodyPr anchor="t">
            <a:normAutofit/>
          </a:bodyPr>
          <a:lstStyle>
            <a:lvl1pPr>
              <a:defRPr sz="36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6" name="正方形/長方形 15"/>
          <p:cNvSpPr/>
          <p:nvPr userDrawn="1"/>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0"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228327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 name="正方形/長方形 11"/>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正方形/長方形 13"/>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18"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410465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タイトル付きの&#10;コンテンツ">
    <p:spTree>
      <p:nvGrpSpPr>
        <p:cNvPr id="1" name=""/>
        <p:cNvGrpSpPr/>
        <p:nvPr/>
      </p:nvGrpSpPr>
      <p:grpSpPr>
        <a:xfrm>
          <a:off x="0" y="0"/>
          <a:ext cx="0" cy="0"/>
          <a:chOff x="0" y="0"/>
          <a:chExt cx="0" cy="0"/>
        </a:xfrm>
      </p:grpSpPr>
      <p:sp>
        <p:nvSpPr>
          <p:cNvPr id="15" name="正方形/長方形 14"/>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0" name="Title 1"/>
          <p:cNvSpPr>
            <a:spLocks noGrp="1"/>
          </p:cNvSpPr>
          <p:nvPr>
            <p:ph type="title"/>
          </p:nvPr>
        </p:nvSpPr>
        <p:spPr>
          <a:xfrm>
            <a:off x="629841" y="457200"/>
            <a:ext cx="2949178" cy="1600200"/>
          </a:xfrm>
        </p:spPr>
        <p:txBody>
          <a:bodyPr anchor="t">
            <a:normAutofit/>
          </a:bodyPr>
          <a:lstStyle>
            <a:lvl1pPr>
              <a:defRPr sz="28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21" name="Content Placeholder 2"/>
          <p:cNvSpPr>
            <a:spLocks noGrp="1"/>
          </p:cNvSpPr>
          <p:nvPr>
            <p:ph idx="1"/>
          </p:nvPr>
        </p:nvSpPr>
        <p:spPr>
          <a:xfrm>
            <a:off x="3887391" y="987426"/>
            <a:ext cx="4629150" cy="5131754"/>
          </a:xfrm>
        </p:spPr>
        <p:txBody>
          <a:bodyPr/>
          <a:lstStyle>
            <a:lvl1pPr>
              <a:defRPr sz="2400">
                <a:latin typeface="メイリオ" panose="020B0604030504040204" pitchFamily="50" charset="-128"/>
                <a:ea typeface="メイリオ" panose="020B0604030504040204" pitchFamily="50" charset="-128"/>
                <a:cs typeface="メイリオ" panose="020B0604030504040204" pitchFamily="50" charset="-128"/>
              </a:defRPr>
            </a:lvl1pPr>
            <a:lvl2pPr>
              <a:defRPr sz="2000">
                <a:latin typeface="メイリオ" panose="020B0604030504040204" pitchFamily="50" charset="-128"/>
                <a:ea typeface="メイリオ" panose="020B0604030504040204" pitchFamily="50" charset="-128"/>
                <a:cs typeface="メイリオ" panose="020B0604030504040204" pitchFamily="50" charset="-128"/>
              </a:defRPr>
            </a:lvl2pPr>
            <a:lvl3pPr>
              <a:defRPr sz="1800">
                <a:latin typeface="メイリオ" panose="020B0604030504040204" pitchFamily="50" charset="-128"/>
                <a:ea typeface="メイリオ" panose="020B0604030504040204" pitchFamily="50" charset="-128"/>
                <a:cs typeface="メイリオ" panose="020B0604030504040204" pitchFamily="50" charset="-128"/>
              </a:defRPr>
            </a:lvl3pPr>
            <a:lvl4pPr>
              <a:defRPr sz="1600">
                <a:latin typeface="メイリオ" panose="020B0604030504040204" pitchFamily="50" charset="-128"/>
                <a:ea typeface="メイリオ" panose="020B0604030504040204" pitchFamily="50" charset="-128"/>
                <a:cs typeface="メイリオ" panose="020B0604030504040204" pitchFamily="50" charset="-128"/>
              </a:defRPr>
            </a:lvl4pPr>
            <a:lvl5pPr>
              <a:defRPr sz="1400">
                <a:latin typeface="メイリオ" panose="020B0604030504040204" pitchFamily="50" charset="-128"/>
                <a:ea typeface="メイリオ" panose="020B0604030504040204" pitchFamily="50" charset="-128"/>
                <a:cs typeface="メイリオ" panose="020B0604030504040204" pitchFamily="50" charset="-128"/>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2" name="Text Placeholder 3"/>
          <p:cNvSpPr>
            <a:spLocks noGrp="1"/>
          </p:cNvSpPr>
          <p:nvPr>
            <p:ph type="body" sz="half" idx="2"/>
          </p:nvPr>
        </p:nvSpPr>
        <p:spPr>
          <a:xfrm>
            <a:off x="629841" y="2057399"/>
            <a:ext cx="2949178" cy="4013467"/>
          </a:xfrm>
        </p:spPr>
        <p:txBody>
          <a:bodyPr>
            <a:normAutofit/>
          </a:bodyPr>
          <a:lstStyle>
            <a:lvl1pPr marL="0" indent="0">
              <a:buNone/>
              <a:defRPr sz="2000">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23" name="正方形/長方形 22"/>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7"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390125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タイトル付きの図">
    <p:spTree>
      <p:nvGrpSpPr>
        <p:cNvPr id="1" name=""/>
        <p:cNvGrpSpPr/>
        <p:nvPr/>
      </p:nvGrpSpPr>
      <p:grpSpPr>
        <a:xfrm>
          <a:off x="0" y="0"/>
          <a:ext cx="0" cy="0"/>
          <a:chOff x="0" y="0"/>
          <a:chExt cx="0" cy="0"/>
        </a:xfrm>
      </p:grpSpPr>
      <p:sp>
        <p:nvSpPr>
          <p:cNvPr id="15" name="正方形/長方形 14"/>
          <p:cNvSpPr/>
          <p:nvPr/>
        </p:nvSpPr>
        <p:spPr>
          <a:xfrm>
            <a:off x="0" y="0"/>
            <a:ext cx="9144000" cy="35356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7" name="Title 1"/>
          <p:cNvSpPr>
            <a:spLocks noGrp="1"/>
          </p:cNvSpPr>
          <p:nvPr>
            <p:ph type="title"/>
          </p:nvPr>
        </p:nvSpPr>
        <p:spPr>
          <a:xfrm>
            <a:off x="629841" y="457200"/>
            <a:ext cx="2949178" cy="1600200"/>
          </a:xfrm>
        </p:spPr>
        <p:txBody>
          <a:bodyPr anchor="t">
            <a:normAutofit/>
          </a:bodyPr>
          <a:lstStyle>
            <a:lvl1pPr>
              <a:defRPr sz="28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18" name="Picture Placeholder 2"/>
          <p:cNvSpPr>
            <a:spLocks noGrp="1" noChangeAspect="1"/>
          </p:cNvSpPr>
          <p:nvPr>
            <p:ph type="pic" idx="1"/>
          </p:nvPr>
        </p:nvSpPr>
        <p:spPr>
          <a:xfrm>
            <a:off x="3887391" y="987426"/>
            <a:ext cx="4629150" cy="5106162"/>
          </a:xfrm>
        </p:spPr>
        <p:txBody>
          <a:bodyPr anchor="t"/>
          <a:lstStyle>
            <a:lvl1pPr marL="0" indent="0">
              <a:buNone/>
              <a:defRPr sz="3200">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19" name="Text Placeholder 3"/>
          <p:cNvSpPr>
            <a:spLocks noGrp="1"/>
          </p:cNvSpPr>
          <p:nvPr>
            <p:ph type="body" sz="half" idx="2"/>
          </p:nvPr>
        </p:nvSpPr>
        <p:spPr>
          <a:xfrm>
            <a:off x="629841" y="2057400"/>
            <a:ext cx="2949178" cy="3993452"/>
          </a:xfrm>
        </p:spPr>
        <p:txBody>
          <a:bodyPr/>
          <a:lstStyle>
            <a:lvl1pPr marL="0" indent="0">
              <a:buNone/>
              <a:defRPr sz="1600">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20" name="正方形/長方形 19"/>
          <p:cNvSpPr/>
          <p:nvPr/>
        </p:nvSpPr>
        <p:spPr>
          <a:xfrm>
            <a:off x="0" y="6238160"/>
            <a:ext cx="9144000" cy="62788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Date Placeholder 3"/>
          <p:cNvSpPr>
            <a:spLocks noGrp="1"/>
          </p:cNvSpPr>
          <p:nvPr>
            <p:ph type="dt" sz="half" idx="10"/>
          </p:nvPr>
        </p:nvSpPr>
        <p:spPr>
          <a:xfrm>
            <a:off x="195795" y="6356351"/>
            <a:ext cx="1345962" cy="365125"/>
          </a:xfrm>
        </p:spPr>
        <p:txBody>
          <a:bodyPr/>
          <a:lstStyle>
            <a:lvl1pPr>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E6382AE0-9090-43F6-B2A4-EDF240CBA9BD}" type="datetimeFigureOut">
              <a:rPr lang="ja-JP" altLang="en-US" smtClean="0"/>
              <a:pPr/>
              <a:t>2020/10/23</a:t>
            </a:fld>
            <a:endParaRPr lang="ja-JP" altLang="en-US" dirty="0"/>
          </a:p>
        </p:txBody>
      </p:sp>
      <p:sp>
        <p:nvSpPr>
          <p:cNvPr id="24" name="Slide Number Placeholder 5"/>
          <p:cNvSpPr>
            <a:spLocks noGrp="1"/>
          </p:cNvSpPr>
          <p:nvPr>
            <p:ph type="sldNum" sz="quarter" idx="12"/>
          </p:nvPr>
        </p:nvSpPr>
        <p:spPr>
          <a:xfrm>
            <a:off x="8078101" y="6356351"/>
            <a:ext cx="773723" cy="365125"/>
          </a:xfrm>
        </p:spPr>
        <p:txBody>
          <a:bodyPr/>
          <a:lstStyle>
            <a:lvl1pPr>
              <a:defRPr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5529C84-ED81-4777-B58E-E34B5DEC63A3}" type="slidenum">
              <a:rPr lang="ja-JP" altLang="en-US" smtClean="0"/>
              <a:pPr/>
              <a:t>‹#›</a:t>
            </a:fld>
            <a:endParaRPr lang="ja-JP" altLang="en-US" dirty="0"/>
          </a:p>
        </p:txBody>
      </p:sp>
    </p:spTree>
    <p:extLst>
      <p:ext uri="{BB962C8B-B14F-4D97-AF65-F5344CB8AC3E}">
        <p14:creationId xmlns:p14="http://schemas.microsoft.com/office/powerpoint/2010/main" val="174708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82AE0-9090-43F6-B2A4-EDF240CBA9BD}" type="datetimeFigureOut">
              <a:rPr kumimoji="1" lang="ja-JP" altLang="en-US" smtClean="0"/>
              <a:pPr/>
              <a:t>2020/10/23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29C84-ED81-4777-B58E-E34B5DEC63A3}" type="slidenum">
              <a:rPr kumimoji="1" lang="ja-JP" altLang="en-US" smtClean="0"/>
              <a:pPr/>
              <a:t>‹#›</a:t>
            </a:fld>
            <a:endParaRPr kumimoji="1" lang="ja-JP" altLang="en-US"/>
          </a:p>
        </p:txBody>
      </p:sp>
    </p:spTree>
    <p:extLst>
      <p:ext uri="{BB962C8B-B14F-4D97-AF65-F5344CB8AC3E}">
        <p14:creationId xmlns:p14="http://schemas.microsoft.com/office/powerpoint/2010/main" val="20259347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308" y="1309597"/>
            <a:ext cx="7548136" cy="2986632"/>
          </a:xfrm>
        </p:spPr>
        <p:txBody>
          <a:bodyPr/>
          <a:lstStyle/>
          <a:p>
            <a:r>
              <a:rPr lang="en-US" altLang="ja-JP" dirty="0">
                <a:solidFill>
                  <a:schemeClr val="accent1">
                    <a:lumMod val="50000"/>
                  </a:schemeClr>
                </a:solidFill>
              </a:rPr>
              <a:t>Sphero</a:t>
            </a:r>
            <a:r>
              <a:rPr lang="ja-JP" altLang="en-US" dirty="0">
                <a:solidFill>
                  <a:schemeClr val="accent1">
                    <a:lumMod val="50000"/>
                  </a:schemeClr>
                </a:solidFill>
              </a:rPr>
              <a:t> </a:t>
            </a:r>
            <a:r>
              <a:rPr lang="en-US" altLang="ja-JP" dirty="0">
                <a:solidFill>
                  <a:schemeClr val="accent1">
                    <a:lumMod val="50000"/>
                  </a:schemeClr>
                </a:solidFill>
              </a:rPr>
              <a:t>BOLT</a:t>
            </a:r>
            <a:r>
              <a:rPr lang="ja-JP" altLang="en-US" dirty="0">
                <a:solidFill>
                  <a:schemeClr val="accent1">
                    <a:lumMod val="50000"/>
                  </a:schemeClr>
                </a:solidFill>
              </a:rPr>
              <a:t>を使って</a:t>
            </a:r>
            <a:r>
              <a:rPr lang="en-US" altLang="ja-JP" dirty="0">
                <a:solidFill>
                  <a:schemeClr val="accent1">
                    <a:lumMod val="50000"/>
                  </a:schemeClr>
                </a:solidFill>
              </a:rPr>
              <a:t/>
            </a:r>
            <a:br>
              <a:rPr lang="en-US" altLang="ja-JP" dirty="0">
                <a:solidFill>
                  <a:schemeClr val="accent1">
                    <a:lumMod val="50000"/>
                  </a:schemeClr>
                </a:solidFill>
              </a:rPr>
            </a:br>
            <a:r>
              <a:rPr lang="ja-JP" altLang="en-US" dirty="0">
                <a:solidFill>
                  <a:schemeClr val="accent1">
                    <a:lumMod val="50000"/>
                  </a:schemeClr>
                </a:solidFill>
              </a:rPr>
              <a:t>ロボットプログラミング</a:t>
            </a:r>
            <a:r>
              <a:rPr lang="en-US" altLang="ja-JP" dirty="0">
                <a:solidFill>
                  <a:schemeClr val="accent1">
                    <a:lumMod val="50000"/>
                  </a:schemeClr>
                </a:solidFill>
              </a:rPr>
              <a:t/>
            </a:r>
            <a:br>
              <a:rPr lang="en-US" altLang="ja-JP" dirty="0">
                <a:solidFill>
                  <a:schemeClr val="accent1">
                    <a:lumMod val="50000"/>
                  </a:schemeClr>
                </a:solidFill>
              </a:rPr>
            </a:br>
            <a:r>
              <a:rPr lang="en-US" altLang="ja-JP" sz="1800" dirty="0">
                <a:solidFill>
                  <a:schemeClr val="accent1">
                    <a:lumMod val="50000"/>
                  </a:schemeClr>
                </a:solidFill>
              </a:rPr>
              <a:t/>
            </a:r>
            <a:br>
              <a:rPr lang="en-US" altLang="ja-JP" sz="1800" dirty="0">
                <a:solidFill>
                  <a:schemeClr val="accent1">
                    <a:lumMod val="50000"/>
                  </a:schemeClr>
                </a:solidFill>
              </a:rPr>
            </a:br>
            <a:r>
              <a:rPr lang="ja-JP" altLang="en-US" sz="3600" dirty="0">
                <a:solidFill>
                  <a:schemeClr val="accent1">
                    <a:lumMod val="50000"/>
                  </a:schemeClr>
                </a:solidFill>
              </a:rPr>
              <a:t>プログラマーになろう！</a:t>
            </a:r>
            <a:endParaRPr kumimoji="1" lang="ja-JP" altLang="en-US" sz="4400" dirty="0">
              <a:solidFill>
                <a:schemeClr val="accent1">
                  <a:lumMod val="50000"/>
                </a:schemeClr>
              </a:solidFill>
            </a:endParaRPr>
          </a:p>
        </p:txBody>
      </p:sp>
      <p:sp>
        <p:nvSpPr>
          <p:cNvPr id="3" name="サブタイトル 2"/>
          <p:cNvSpPr>
            <a:spLocks noGrp="1"/>
          </p:cNvSpPr>
          <p:nvPr>
            <p:ph type="subTitle" idx="1"/>
          </p:nvPr>
        </p:nvSpPr>
        <p:spPr>
          <a:xfrm>
            <a:off x="1453935" y="5428343"/>
            <a:ext cx="4760883" cy="719213"/>
          </a:xfrm>
        </p:spPr>
        <p:txBody>
          <a:bodyPr>
            <a:normAutofit fontScale="92500" lnSpcReduction="20000"/>
          </a:bodyPr>
          <a:lstStyle/>
          <a:p>
            <a:pPr algn="l"/>
            <a:endParaRPr lang="en-US" altLang="ja-JP" sz="2400" b="1" dirty="0" smtClean="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r>
              <a:rPr lang="en-US" altLang="ja-JP" sz="2400" b="1" dirty="0" smtClean="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火</a:t>
            </a:r>
            <a:r>
              <a:rPr lang="en-US" altLang="ja-JP"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b="1"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48497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7" y="1276889"/>
            <a:ext cx="9289369" cy="1428436"/>
          </a:xfrm>
        </p:spPr>
        <p:txBody>
          <a:bodyPr/>
          <a:lstStyle/>
          <a:p>
            <a:r>
              <a:rPr lang="ja-JP" altLang="en-US" dirty="0">
                <a:solidFill>
                  <a:schemeClr val="accent1">
                    <a:lumMod val="50000"/>
                  </a:schemeClr>
                </a:solidFill>
              </a:rPr>
              <a:t>信号の動きを</a:t>
            </a:r>
            <a:r>
              <a:rPr lang="ja-JP" altLang="en-US" dirty="0">
                <a:solidFill>
                  <a:srgbClr val="FF6600"/>
                </a:solidFill>
              </a:rPr>
              <a:t>プログラミング</a:t>
            </a:r>
            <a:r>
              <a:rPr lang="ja-JP" altLang="en-US" dirty="0">
                <a:solidFill>
                  <a:schemeClr val="accent1">
                    <a:lumMod val="50000"/>
                  </a:schemeClr>
                </a:solidFill>
              </a:rPr>
              <a:t>！</a:t>
            </a:r>
            <a:endParaRPr kumimoji="1" lang="ja-JP" altLang="en-US" dirty="0"/>
          </a:p>
        </p:txBody>
      </p:sp>
      <p:sp>
        <p:nvSpPr>
          <p:cNvPr id="3" name="テキスト プレースホルダー 2"/>
          <p:cNvSpPr>
            <a:spLocks noGrp="1"/>
          </p:cNvSpPr>
          <p:nvPr>
            <p:ph type="body" idx="1"/>
          </p:nvPr>
        </p:nvSpPr>
        <p:spPr/>
        <p:txBody>
          <a:bodyPr anchor="b"/>
          <a:lstStyle/>
          <a:p>
            <a:r>
              <a:rPr lang="ja-JP" altLang="en-US" sz="2800" b="1" dirty="0" smtClean="0">
                <a:solidFill>
                  <a:schemeClr val="accent1">
                    <a:lumMod val="50000"/>
                  </a:schemeClr>
                </a:solidFill>
                <a:cs typeface="+mn-cs"/>
              </a:rPr>
              <a:t>・青に光らせる（基本操作）</a:t>
            </a:r>
            <a:endParaRPr lang="en-US" altLang="ja-JP" sz="2800" b="1" dirty="0" smtClean="0">
              <a:solidFill>
                <a:schemeClr val="accent1">
                  <a:lumMod val="50000"/>
                </a:schemeClr>
              </a:solidFill>
              <a:cs typeface="+mn-cs"/>
            </a:endParaRPr>
          </a:p>
          <a:p>
            <a:r>
              <a:rPr lang="ja-JP" altLang="en-US" sz="2800" b="1" dirty="0" smtClean="0">
                <a:solidFill>
                  <a:schemeClr val="accent1">
                    <a:lumMod val="50000"/>
                  </a:schemeClr>
                </a:solidFill>
                <a:cs typeface="+mn-cs"/>
              </a:rPr>
              <a:t>・順番に光らせる（順次処理）</a:t>
            </a:r>
            <a:endParaRPr lang="en-US" altLang="ja-JP" sz="2800" b="1" dirty="0">
              <a:solidFill>
                <a:schemeClr val="accent1">
                  <a:lumMod val="50000"/>
                </a:schemeClr>
              </a:solidFill>
              <a:cs typeface="+mn-cs"/>
            </a:endParaRPr>
          </a:p>
          <a:p>
            <a:r>
              <a:rPr lang="ja-JP" altLang="en-US" sz="2800" b="1" dirty="0" smtClean="0">
                <a:solidFill>
                  <a:schemeClr val="accent1">
                    <a:lumMod val="50000"/>
                  </a:schemeClr>
                </a:solidFill>
                <a:cs typeface="+mn-cs"/>
              </a:rPr>
              <a:t>・何度もくり返す</a:t>
            </a:r>
            <a:r>
              <a:rPr lang="ja-JP" altLang="en-US" sz="2800" b="1" dirty="0">
                <a:solidFill>
                  <a:schemeClr val="accent1">
                    <a:lumMod val="50000"/>
                  </a:schemeClr>
                </a:solidFill>
                <a:cs typeface="+mn-cs"/>
              </a:rPr>
              <a:t>（反復処理）</a:t>
            </a:r>
            <a:endParaRPr lang="en-US" altLang="ja-JP" sz="2800" b="1" dirty="0">
              <a:solidFill>
                <a:schemeClr val="accent1">
                  <a:lumMod val="50000"/>
                </a:schemeClr>
              </a:solidFill>
              <a:cs typeface="+mn-cs"/>
            </a:endParaRPr>
          </a:p>
        </p:txBody>
      </p:sp>
    </p:spTree>
    <p:extLst>
      <p:ext uri="{BB962C8B-B14F-4D97-AF65-F5344CB8AC3E}">
        <p14:creationId xmlns:p14="http://schemas.microsoft.com/office/powerpoint/2010/main" val="989745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57" y="1778675"/>
            <a:ext cx="5852160" cy="438912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57" y="1779946"/>
            <a:ext cx="5852160" cy="4389120"/>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rPr>
              <a:t>青</a:t>
            </a:r>
            <a:r>
              <a:rPr lang="ja-JP" altLang="en-US" dirty="0">
                <a:solidFill>
                  <a:schemeClr val="accent1">
                    <a:lumMod val="50000"/>
                  </a:schemeClr>
                </a:solidFill>
              </a:rPr>
              <a:t>に光らせる（基本操作）</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11</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新しいプログラムを作る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0" name="楕円 9">
            <a:extLst>
              <a:ext uri="{FF2B5EF4-FFF2-40B4-BE49-F238E27FC236}">
                <a16:creationId xmlns="" xmlns:a16="http://schemas.microsoft.com/office/drawing/2014/main" id="{EB69B134-3BF8-488A-BBB2-82DB8A397CCB}"/>
              </a:ext>
            </a:extLst>
          </p:cNvPr>
          <p:cNvSpPr/>
          <p:nvPr/>
        </p:nvSpPr>
        <p:spPr>
          <a:xfrm>
            <a:off x="161999" y="3049588"/>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9">
            <a:extLst>
              <a:ext uri="{FF2B5EF4-FFF2-40B4-BE49-F238E27FC236}">
                <a16:creationId xmlns="" xmlns:a16="http://schemas.microsoft.com/office/drawing/2014/main" id="{EB69B134-3BF8-488A-BBB2-82DB8A397CCB}"/>
              </a:ext>
            </a:extLst>
          </p:cNvPr>
          <p:cNvSpPr/>
          <p:nvPr/>
        </p:nvSpPr>
        <p:spPr>
          <a:xfrm>
            <a:off x="5477328" y="5471638"/>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675" y="1247241"/>
            <a:ext cx="2588895" cy="4693444"/>
          </a:xfrm>
          <a:prstGeom prst="rect">
            <a:avLst/>
          </a:prstGeom>
        </p:spPr>
      </p:pic>
      <p:sp>
        <p:nvSpPr>
          <p:cNvPr id="40" name="四角形: 角を丸くする 18">
            <a:extLst>
              <a:ext uri="{FF2B5EF4-FFF2-40B4-BE49-F238E27FC236}">
                <a16:creationId xmlns="" xmlns:a16="http://schemas.microsoft.com/office/drawing/2014/main" id="{BE638E63-6823-4E4D-BE6E-7E7F64A7284C}"/>
              </a:ext>
            </a:extLst>
          </p:cNvPr>
          <p:cNvSpPr/>
          <p:nvPr/>
        </p:nvSpPr>
        <p:spPr>
          <a:xfrm>
            <a:off x="6427680" y="1326159"/>
            <a:ext cx="2424220" cy="388341"/>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18">
            <a:extLst>
              <a:ext uri="{FF2B5EF4-FFF2-40B4-BE49-F238E27FC236}">
                <a16:creationId xmlns="" xmlns:a16="http://schemas.microsoft.com/office/drawing/2014/main" id="{BE638E63-6823-4E4D-BE6E-7E7F64A7284C}"/>
              </a:ext>
            </a:extLst>
          </p:cNvPr>
          <p:cNvSpPr/>
          <p:nvPr/>
        </p:nvSpPr>
        <p:spPr>
          <a:xfrm>
            <a:off x="7189680" y="1966533"/>
            <a:ext cx="862120" cy="742791"/>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18">
            <a:extLst>
              <a:ext uri="{FF2B5EF4-FFF2-40B4-BE49-F238E27FC236}">
                <a16:creationId xmlns="" xmlns:a16="http://schemas.microsoft.com/office/drawing/2014/main" id="{BE638E63-6823-4E4D-BE6E-7E7F64A7284C}"/>
              </a:ext>
            </a:extLst>
          </p:cNvPr>
          <p:cNvSpPr/>
          <p:nvPr/>
        </p:nvSpPr>
        <p:spPr>
          <a:xfrm>
            <a:off x="7189680" y="3041112"/>
            <a:ext cx="862120" cy="832388"/>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18">
            <a:extLst>
              <a:ext uri="{FF2B5EF4-FFF2-40B4-BE49-F238E27FC236}">
                <a16:creationId xmlns="" xmlns:a16="http://schemas.microsoft.com/office/drawing/2014/main" id="{BE638E63-6823-4E4D-BE6E-7E7F64A7284C}"/>
              </a:ext>
            </a:extLst>
          </p:cNvPr>
          <p:cNvSpPr/>
          <p:nvPr/>
        </p:nvSpPr>
        <p:spPr>
          <a:xfrm>
            <a:off x="7620740" y="5410200"/>
            <a:ext cx="1193060" cy="53340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矢印: 右 23">
            <a:extLst>
              <a:ext uri="{FF2B5EF4-FFF2-40B4-BE49-F238E27FC236}">
                <a16:creationId xmlns="" xmlns:a16="http://schemas.microsoft.com/office/drawing/2014/main" id="{9CD37801-195F-4565-9BF1-C29D90E8AFD9}"/>
              </a:ext>
            </a:extLst>
          </p:cNvPr>
          <p:cNvSpPr/>
          <p:nvPr/>
        </p:nvSpPr>
        <p:spPr>
          <a:xfrm rot="1320889">
            <a:off x="2727026" y="4560378"/>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矢印: 右 23">
            <a:extLst>
              <a:ext uri="{FF2B5EF4-FFF2-40B4-BE49-F238E27FC236}">
                <a16:creationId xmlns="" xmlns:a16="http://schemas.microsoft.com/office/drawing/2014/main" id="{9CD37801-195F-4565-9BF1-C29D90E8AFD9}"/>
              </a:ext>
            </a:extLst>
          </p:cNvPr>
          <p:cNvSpPr/>
          <p:nvPr/>
        </p:nvSpPr>
        <p:spPr>
          <a:xfrm rot="18237187">
            <a:off x="5747447" y="4448918"/>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6268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青に光らせる（基本操作）</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12</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プログラミングする画面</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20" y="1811279"/>
            <a:ext cx="5852160" cy="4389120"/>
          </a:xfrm>
          <a:prstGeom prst="rect">
            <a:avLst/>
          </a:prstGeom>
        </p:spPr>
      </p:pic>
      <p:sp>
        <p:nvSpPr>
          <p:cNvPr id="17" name="四角形: 角を丸くする 18">
            <a:extLst>
              <a:ext uri="{FF2B5EF4-FFF2-40B4-BE49-F238E27FC236}">
                <a16:creationId xmlns="" xmlns:a16="http://schemas.microsoft.com/office/drawing/2014/main" id="{BE638E63-6823-4E4D-BE6E-7E7F64A7284C}"/>
              </a:ext>
            </a:extLst>
          </p:cNvPr>
          <p:cNvSpPr/>
          <p:nvPr/>
        </p:nvSpPr>
        <p:spPr>
          <a:xfrm>
            <a:off x="1538180" y="5110759"/>
            <a:ext cx="6081820" cy="1188441"/>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136335" y="4587113"/>
            <a:ext cx="6653796"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命令のブロックを下から選択する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9" name="正方形/長方形 18"/>
          <p:cNvSpPr/>
          <p:nvPr/>
        </p:nvSpPr>
        <p:spPr>
          <a:xfrm>
            <a:off x="4076372" y="2358400"/>
            <a:ext cx="3186220"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できたらスタート</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0" name="四角形: 角を丸くする 18">
            <a:extLst>
              <a:ext uri="{FF2B5EF4-FFF2-40B4-BE49-F238E27FC236}">
                <a16:creationId xmlns="" xmlns:a16="http://schemas.microsoft.com/office/drawing/2014/main" id="{BE638E63-6823-4E4D-BE6E-7E7F64A7284C}"/>
              </a:ext>
            </a:extLst>
          </p:cNvPr>
          <p:cNvSpPr/>
          <p:nvPr/>
        </p:nvSpPr>
        <p:spPr>
          <a:xfrm>
            <a:off x="4025572" y="1815360"/>
            <a:ext cx="1092528" cy="436728"/>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2575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r="67789"/>
          <a:stretch/>
        </p:blipFill>
        <p:spPr>
          <a:xfrm>
            <a:off x="261257" y="1810426"/>
            <a:ext cx="1885043" cy="4389120"/>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青に光らせる（基本操作）</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13</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を青色にする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4702628" y="1411079"/>
            <a:ext cx="4319337" cy="523220"/>
          </a:xfrm>
          <a:prstGeom prst="rect">
            <a:avLst/>
          </a:prstGeom>
        </p:spPr>
        <p:txBody>
          <a:bodyPr wrap="square">
            <a:spAutoFit/>
          </a:bodyPr>
          <a:lstStyle/>
          <a:p>
            <a:pPr marL="0" lvl="1" algn="ctr"/>
            <a:r>
              <a:rPr lang="ja-JP" altLang="en-US" sz="2800" b="1" dirty="0" smtClean="0">
                <a:solidFill>
                  <a:srgbClr val="FF6600"/>
                </a:solidFill>
                <a:latin typeface="メイリオ" panose="020B0604030504040204" pitchFamily="50" charset="-128"/>
                <a:ea typeface="メイリオ" panose="020B0604030504040204" pitchFamily="50" charset="-128"/>
              </a:rPr>
              <a:t>スタート</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を押して確認</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0" name="四角形: 角を丸くする 18">
            <a:extLst>
              <a:ext uri="{FF2B5EF4-FFF2-40B4-BE49-F238E27FC236}">
                <a16:creationId xmlns="" xmlns:a16="http://schemas.microsoft.com/office/drawing/2014/main" id="{BE638E63-6823-4E4D-BE6E-7E7F64A7284C}"/>
              </a:ext>
            </a:extLst>
          </p:cNvPr>
          <p:cNvSpPr/>
          <p:nvPr/>
        </p:nvSpPr>
        <p:spPr>
          <a:xfrm>
            <a:off x="188685" y="5453462"/>
            <a:ext cx="947650" cy="50283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18">
            <a:extLst>
              <a:ext uri="{FF2B5EF4-FFF2-40B4-BE49-F238E27FC236}">
                <a16:creationId xmlns="" xmlns:a16="http://schemas.microsoft.com/office/drawing/2014/main" id="{BE638E63-6823-4E4D-BE6E-7E7F64A7284C}"/>
              </a:ext>
            </a:extLst>
          </p:cNvPr>
          <p:cNvSpPr/>
          <p:nvPr/>
        </p:nvSpPr>
        <p:spPr>
          <a:xfrm>
            <a:off x="729954" y="2352513"/>
            <a:ext cx="406382" cy="367242"/>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t="17949" r="69615" b="27179"/>
          <a:stretch/>
        </p:blipFill>
        <p:spPr>
          <a:xfrm>
            <a:off x="2088792" y="2209199"/>
            <a:ext cx="2370905" cy="3211197"/>
          </a:xfrm>
          <a:prstGeom prst="rect">
            <a:avLst/>
          </a:prstGeom>
        </p:spPr>
      </p:pic>
      <p:sp>
        <p:nvSpPr>
          <p:cNvPr id="11" name="四角形: 角を丸くする 18">
            <a:extLst>
              <a:ext uri="{FF2B5EF4-FFF2-40B4-BE49-F238E27FC236}">
                <a16:creationId xmlns="" xmlns:a16="http://schemas.microsoft.com/office/drawing/2014/main" id="{BE638E63-6823-4E4D-BE6E-7E7F64A7284C}"/>
              </a:ext>
            </a:extLst>
          </p:cNvPr>
          <p:cNvSpPr/>
          <p:nvPr/>
        </p:nvSpPr>
        <p:spPr>
          <a:xfrm>
            <a:off x="1336864" y="4157867"/>
            <a:ext cx="480211" cy="40241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8">
            <a:extLst>
              <a:ext uri="{FF2B5EF4-FFF2-40B4-BE49-F238E27FC236}">
                <a16:creationId xmlns="" xmlns:a16="http://schemas.microsoft.com/office/drawing/2014/main" id="{BE638E63-6823-4E4D-BE6E-7E7F64A7284C}"/>
              </a:ext>
            </a:extLst>
          </p:cNvPr>
          <p:cNvSpPr/>
          <p:nvPr/>
        </p:nvSpPr>
        <p:spPr>
          <a:xfrm>
            <a:off x="2858650" y="2571302"/>
            <a:ext cx="705165" cy="47669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23">
            <a:extLst>
              <a:ext uri="{FF2B5EF4-FFF2-40B4-BE49-F238E27FC236}">
                <a16:creationId xmlns="" xmlns:a16="http://schemas.microsoft.com/office/drawing/2014/main" id="{9CD37801-195F-4565-9BF1-C29D90E8AFD9}"/>
              </a:ext>
            </a:extLst>
          </p:cNvPr>
          <p:cNvSpPr/>
          <p:nvPr/>
        </p:nvSpPr>
        <p:spPr>
          <a:xfrm rot="19150207">
            <a:off x="1850092" y="3622757"/>
            <a:ext cx="477400" cy="384081"/>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l="1" r="80879" b="72992"/>
          <a:stretch/>
        </p:blipFill>
        <p:spPr>
          <a:xfrm>
            <a:off x="4571999" y="1883528"/>
            <a:ext cx="1491917" cy="1580551"/>
          </a:xfrm>
          <a:prstGeom prst="rect">
            <a:avLst/>
          </a:prstGeom>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l="41437" r="41139" b="72992"/>
          <a:stretch/>
        </p:blipFill>
        <p:spPr>
          <a:xfrm>
            <a:off x="6176218" y="1883528"/>
            <a:ext cx="1359569" cy="1580551"/>
          </a:xfrm>
          <a:prstGeom prst="rect">
            <a:avLst/>
          </a:prstGeom>
        </p:spPr>
      </p:pic>
      <p:sp>
        <p:nvSpPr>
          <p:cNvPr id="17" name="矢印: 右 23">
            <a:extLst>
              <a:ext uri="{FF2B5EF4-FFF2-40B4-BE49-F238E27FC236}">
                <a16:creationId xmlns="" xmlns:a16="http://schemas.microsoft.com/office/drawing/2014/main" id="{9CD37801-195F-4565-9BF1-C29D90E8AFD9}"/>
              </a:ext>
            </a:extLst>
          </p:cNvPr>
          <p:cNvSpPr/>
          <p:nvPr/>
        </p:nvSpPr>
        <p:spPr>
          <a:xfrm rot="21355322">
            <a:off x="4105535" y="2583576"/>
            <a:ext cx="477400" cy="384081"/>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 xmlns:a16="http://schemas.microsoft.com/office/drawing/2014/main" id="{BE638E63-6823-4E4D-BE6E-7E7F64A7284C}"/>
              </a:ext>
            </a:extLst>
          </p:cNvPr>
          <p:cNvSpPr/>
          <p:nvPr/>
        </p:nvSpPr>
        <p:spPr>
          <a:xfrm>
            <a:off x="6180231" y="1970850"/>
            <a:ext cx="1355556" cy="47669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41751" r="41435" b="86212"/>
          <a:stretch/>
        </p:blipFill>
        <p:spPr>
          <a:xfrm>
            <a:off x="6206752" y="5054163"/>
            <a:ext cx="1312059" cy="806891"/>
          </a:xfrm>
          <a:prstGeom prst="rect">
            <a:avLst/>
          </a:prstGeom>
        </p:spPr>
      </p:pic>
      <p:sp>
        <p:nvSpPr>
          <p:cNvPr id="22" name="正方形/長方形 21"/>
          <p:cNvSpPr/>
          <p:nvPr/>
        </p:nvSpPr>
        <p:spPr>
          <a:xfrm>
            <a:off x="4654603" y="4578851"/>
            <a:ext cx="4319337" cy="523220"/>
          </a:xfrm>
          <a:prstGeom prst="rect">
            <a:avLst/>
          </a:prstGeom>
        </p:spPr>
        <p:txBody>
          <a:bodyPr wrap="square">
            <a:spAutoFit/>
          </a:bodyPr>
          <a:lstStyle/>
          <a:p>
            <a:pPr marL="0" lvl="1" algn="ct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確認できたら</a:t>
            </a:r>
            <a:r>
              <a:rPr lang="ja-JP" altLang="en-US" sz="2800" b="1" dirty="0" smtClean="0">
                <a:solidFill>
                  <a:srgbClr val="FF6600"/>
                </a:solidFill>
                <a:latin typeface="メイリオ" panose="020B0604030504040204" pitchFamily="50" charset="-128"/>
                <a:ea typeface="メイリオ" panose="020B0604030504040204" pitchFamily="50" charset="-128"/>
              </a:rPr>
              <a:t>停止</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を押す</a:t>
            </a:r>
            <a:endParaRPr lang="en-US" altLang="ja-JP" sz="2800" b="1" dirty="0">
              <a:solidFill>
                <a:srgbClr val="FF0000"/>
              </a:solidFill>
              <a:latin typeface="メイリオ" panose="020B0604030504040204" pitchFamily="50" charset="-128"/>
              <a:ea typeface="メイリオ" panose="020B0604030504040204" pitchFamily="50" charset="-128"/>
            </a:endParaRPr>
          </a:p>
        </p:txBody>
      </p:sp>
      <p:sp>
        <p:nvSpPr>
          <p:cNvPr id="23" name="四角形: 角を丸くする 18">
            <a:extLst>
              <a:ext uri="{FF2B5EF4-FFF2-40B4-BE49-F238E27FC236}">
                <a16:creationId xmlns="" xmlns:a16="http://schemas.microsoft.com/office/drawing/2014/main" id="{BE638E63-6823-4E4D-BE6E-7E7F64A7284C}"/>
              </a:ext>
            </a:extLst>
          </p:cNvPr>
          <p:cNvSpPr/>
          <p:nvPr/>
        </p:nvSpPr>
        <p:spPr>
          <a:xfrm>
            <a:off x="6183306" y="5092099"/>
            <a:ext cx="1355556" cy="520031"/>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 xmlns:a16="http://schemas.microsoft.com/office/drawing/2014/main" id="{9CD37801-195F-4565-9BF1-C29D90E8AFD9}"/>
              </a:ext>
            </a:extLst>
          </p:cNvPr>
          <p:cNvSpPr/>
          <p:nvPr/>
        </p:nvSpPr>
        <p:spPr>
          <a:xfrm rot="5400000">
            <a:off x="6617301" y="3890443"/>
            <a:ext cx="477400" cy="384081"/>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2786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rPr>
              <a:t>順番に光らせる（順次処理）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14</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を青，黄，赤と順番に光らせる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478495" y="2550349"/>
            <a:ext cx="4454017" cy="1384995"/>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プログラムの最後には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プログラムを終了</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つけます</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9021" r="84676" b="61331"/>
          <a:stretch/>
        </p:blipFill>
        <p:spPr>
          <a:xfrm>
            <a:off x="1383061" y="2069317"/>
            <a:ext cx="1793570" cy="2602573"/>
          </a:xfrm>
          <a:prstGeom prst="rect">
            <a:avLst/>
          </a:prstGeom>
        </p:spPr>
      </p:pic>
      <p:sp>
        <p:nvSpPr>
          <p:cNvPr id="17" name="四角形: 角を丸くする 18">
            <a:extLst>
              <a:ext uri="{FF2B5EF4-FFF2-40B4-BE49-F238E27FC236}">
                <a16:creationId xmlns="" xmlns:a16="http://schemas.microsoft.com/office/drawing/2014/main" id="{BE638E63-6823-4E4D-BE6E-7E7F64A7284C}"/>
              </a:ext>
            </a:extLst>
          </p:cNvPr>
          <p:cNvSpPr/>
          <p:nvPr/>
        </p:nvSpPr>
        <p:spPr>
          <a:xfrm>
            <a:off x="1383061" y="3935344"/>
            <a:ext cx="1793570" cy="77171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863506" y="4477930"/>
            <a:ext cx="5136116" cy="1384995"/>
          </a:xfrm>
          <a:prstGeom prst="rect">
            <a:avLst/>
          </a:prstGeom>
        </p:spPr>
        <p:txBody>
          <a:bodyPr wrap="square">
            <a:spAutoFit/>
          </a:bodyPr>
          <a:lstStyle/>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スタート</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を押して</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プログラムを確認しましょう</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2" name="正方形/長方形 11"/>
          <p:cNvSpPr/>
          <p:nvPr/>
        </p:nvSpPr>
        <p:spPr>
          <a:xfrm>
            <a:off x="4958378" y="5399027"/>
            <a:ext cx="2356821" cy="584775"/>
          </a:xfrm>
          <a:prstGeom prst="rect">
            <a:avLst/>
          </a:prstGeom>
        </p:spPr>
        <p:txBody>
          <a:bodyPr wrap="square">
            <a:spAutoFit/>
          </a:bodyPr>
          <a:lstStyle/>
          <a:p>
            <a:pPr marL="0" lvl="1"/>
            <a:r>
              <a:rPr lang="ja-JP" altLang="en-US" sz="3200" b="1" dirty="0" smtClean="0">
                <a:solidFill>
                  <a:srgbClr val="FF6600"/>
                </a:solidFill>
                <a:latin typeface="メイリオ" panose="020B0604030504040204" pitchFamily="50" charset="-128"/>
                <a:ea typeface="メイリオ" panose="020B0604030504040204" pitchFamily="50" charset="-128"/>
              </a:rPr>
              <a:t>？？？</a:t>
            </a:r>
            <a:endParaRPr lang="en-US" altLang="ja-JP" sz="3200" b="1" dirty="0">
              <a:solidFill>
                <a:srgbClr val="FF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838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rPr>
              <a:t>順番に光らせる（順次処理）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15</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を青，黄，赤と順番に光らせる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2344991" y="2247623"/>
            <a:ext cx="4454017" cy="954107"/>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コンピュータの動きは</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a:r>
            <a:b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b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とてもすばやい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9021" r="84676" b="61331"/>
          <a:stretch/>
        </p:blipFill>
        <p:spPr>
          <a:xfrm>
            <a:off x="370877" y="1940176"/>
            <a:ext cx="1793570" cy="2602573"/>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9046" r="83964" b="43257"/>
          <a:stretch/>
        </p:blipFill>
        <p:spPr>
          <a:xfrm>
            <a:off x="7015780" y="1841849"/>
            <a:ext cx="1876926" cy="4186990"/>
          </a:xfrm>
          <a:prstGeom prst="rect">
            <a:avLst/>
          </a:prstGeom>
        </p:spPr>
      </p:pic>
      <p:sp>
        <p:nvSpPr>
          <p:cNvPr id="10" name="正方形/長方形 9"/>
          <p:cNvSpPr/>
          <p:nvPr/>
        </p:nvSpPr>
        <p:spPr>
          <a:xfrm>
            <a:off x="1719245" y="4874398"/>
            <a:ext cx="5079763" cy="954107"/>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ディレイ</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を使って</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遅らせない</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といけない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26842" t="38421" r="59211" b="52456"/>
          <a:stretch/>
        </p:blipFill>
        <p:spPr>
          <a:xfrm>
            <a:off x="3750478" y="3930594"/>
            <a:ext cx="1632401" cy="800839"/>
          </a:xfrm>
          <a:prstGeom prst="rect">
            <a:avLst/>
          </a:prstGeom>
        </p:spPr>
      </p:pic>
      <p:sp>
        <p:nvSpPr>
          <p:cNvPr id="17" name="四角形: 角を丸くする 18">
            <a:extLst>
              <a:ext uri="{FF2B5EF4-FFF2-40B4-BE49-F238E27FC236}">
                <a16:creationId xmlns="" xmlns:a16="http://schemas.microsoft.com/office/drawing/2014/main" id="{BE638E63-6823-4E4D-BE6E-7E7F64A7284C}"/>
              </a:ext>
            </a:extLst>
          </p:cNvPr>
          <p:cNvSpPr/>
          <p:nvPr/>
        </p:nvSpPr>
        <p:spPr>
          <a:xfrm>
            <a:off x="3669893" y="3832272"/>
            <a:ext cx="1793570" cy="941292"/>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8">
            <a:extLst>
              <a:ext uri="{FF2B5EF4-FFF2-40B4-BE49-F238E27FC236}">
                <a16:creationId xmlns="" xmlns:a16="http://schemas.microsoft.com/office/drawing/2014/main" id="{BE638E63-6823-4E4D-BE6E-7E7F64A7284C}"/>
              </a:ext>
            </a:extLst>
          </p:cNvPr>
          <p:cNvSpPr/>
          <p:nvPr/>
        </p:nvSpPr>
        <p:spPr>
          <a:xfrm>
            <a:off x="7002054" y="2724676"/>
            <a:ext cx="1793570" cy="77171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8">
            <a:extLst>
              <a:ext uri="{FF2B5EF4-FFF2-40B4-BE49-F238E27FC236}">
                <a16:creationId xmlns="" xmlns:a16="http://schemas.microsoft.com/office/drawing/2014/main" id="{BE638E63-6823-4E4D-BE6E-7E7F64A7284C}"/>
              </a:ext>
            </a:extLst>
          </p:cNvPr>
          <p:cNvSpPr/>
          <p:nvPr/>
        </p:nvSpPr>
        <p:spPr>
          <a:xfrm>
            <a:off x="7002054" y="3766236"/>
            <a:ext cx="1793570" cy="77171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8">
            <a:extLst>
              <a:ext uri="{FF2B5EF4-FFF2-40B4-BE49-F238E27FC236}">
                <a16:creationId xmlns="" xmlns:a16="http://schemas.microsoft.com/office/drawing/2014/main" id="{BE638E63-6823-4E4D-BE6E-7E7F64A7284C}"/>
              </a:ext>
            </a:extLst>
          </p:cNvPr>
          <p:cNvSpPr/>
          <p:nvPr/>
        </p:nvSpPr>
        <p:spPr>
          <a:xfrm>
            <a:off x="7002054" y="4807796"/>
            <a:ext cx="1793570" cy="77171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8717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rPr>
              <a:t>順番に光らせる（順次処理）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16</a:t>
            </a:fld>
            <a:endParaRPr kumimoji="1" lang="ja-JP" altLang="en-US" dirty="0"/>
          </a:p>
        </p:txBody>
      </p:sp>
      <p:sp>
        <p:nvSpPr>
          <p:cNvPr id="10" name="テキスト ボックス 9"/>
          <p:cNvSpPr txBox="1"/>
          <p:nvPr/>
        </p:nvSpPr>
        <p:spPr>
          <a:xfrm>
            <a:off x="2335490" y="1594395"/>
            <a:ext cx="2236510" cy="707886"/>
          </a:xfrm>
          <a:prstGeom prst="rect">
            <a:avLst/>
          </a:prstGeom>
          <a:noFill/>
        </p:spPr>
        <p:txBody>
          <a:bodyPr wrap="none" rtlCol="0">
            <a:spAutoFit/>
          </a:bodyPr>
          <a:lstStyle/>
          <a:p>
            <a:r>
              <a:rPr lang="ja-JP" altLang="en-US"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処理とは</a:t>
            </a:r>
            <a:endParaRPr lang="en-US" altLang="ja-JP"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3453745" y="2189642"/>
            <a:ext cx="4339650" cy="646331"/>
          </a:xfrm>
          <a:prstGeom prst="rect">
            <a:avLst/>
          </a:prstGeom>
        </p:spPr>
        <p:txBody>
          <a:bodyPr wrap="none">
            <a:spAutoFit/>
          </a:bodyPr>
          <a:lstStyle/>
          <a:p>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命令を片付けること</a:t>
            </a: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69" y="3725796"/>
            <a:ext cx="1028181" cy="943759"/>
          </a:xfrm>
          <a:prstGeom prst="rect">
            <a:avLst/>
          </a:prstGeom>
        </p:spPr>
      </p:pic>
      <p:sp>
        <p:nvSpPr>
          <p:cNvPr id="13" name="正方形/長方形 12"/>
          <p:cNvSpPr/>
          <p:nvPr/>
        </p:nvSpPr>
        <p:spPr>
          <a:xfrm>
            <a:off x="2499638" y="1333773"/>
            <a:ext cx="877163" cy="369332"/>
          </a:xfrm>
          <a:prstGeom prst="rect">
            <a:avLst/>
          </a:prstGeom>
        </p:spPr>
        <p:txBody>
          <a:bodyPr wrap="none">
            <a:spAutoFit/>
          </a:bodyPr>
          <a:lstStyle/>
          <a:p>
            <a:r>
              <a:rPr lang="ja-JP" altLang="en-US" b="1" dirty="0" smtClean="0">
                <a:solidFill>
                  <a:srgbClr val="FF6600"/>
                </a:solidFill>
                <a:latin typeface="メイリオ" panose="020B0604030504040204" pitchFamily="50" charset="-128"/>
                <a:ea typeface="メイリオ" panose="020B0604030504040204" pitchFamily="50" charset="-128"/>
              </a:rPr>
              <a:t>しょり</a:t>
            </a:r>
            <a:endParaRPr lang="ja-JP" altLang="en-US" dirty="0">
              <a:solidFill>
                <a:srgbClr val="FF6600"/>
              </a:solidFill>
            </a:endParaRPr>
          </a:p>
        </p:txBody>
      </p:sp>
      <p:sp>
        <p:nvSpPr>
          <p:cNvPr id="14" name="正方形/長方形 13"/>
          <p:cNvSpPr/>
          <p:nvPr/>
        </p:nvSpPr>
        <p:spPr>
          <a:xfrm>
            <a:off x="4966263" y="1939387"/>
            <a:ext cx="877163" cy="369332"/>
          </a:xfrm>
          <a:prstGeom prst="rect">
            <a:avLst/>
          </a:prstGeom>
        </p:spPr>
        <p:txBody>
          <a:bodyPr wrap="none">
            <a:spAutoFit/>
          </a:bodyPr>
          <a:lstStyle/>
          <a:p>
            <a:r>
              <a:rPr lang="ja-JP" altLang="en-US" b="1" dirty="0">
                <a:solidFill>
                  <a:schemeClr val="accent1">
                    <a:lumMod val="50000"/>
                  </a:schemeClr>
                </a:solidFill>
                <a:latin typeface="メイリオ" panose="020B0604030504040204" pitchFamily="50" charset="-128"/>
                <a:ea typeface="メイリオ" panose="020B0604030504040204" pitchFamily="50" charset="-128"/>
              </a:rPr>
              <a:t>かたづ</a:t>
            </a:r>
          </a:p>
        </p:txBody>
      </p:sp>
      <p:sp>
        <p:nvSpPr>
          <p:cNvPr id="15" name="正方形/長方形 14"/>
          <p:cNvSpPr/>
          <p:nvPr/>
        </p:nvSpPr>
        <p:spPr>
          <a:xfrm>
            <a:off x="4854657" y="2622485"/>
            <a:ext cx="2339102" cy="461665"/>
          </a:xfrm>
          <a:prstGeom prst="rect">
            <a:avLst/>
          </a:prstGeom>
        </p:spPr>
        <p:txBody>
          <a:bodyPr wrap="none">
            <a:spAutoFit/>
          </a:bodyPr>
          <a:lstStyle/>
          <a:p>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（終わらせる）</a:t>
            </a:r>
          </a:p>
        </p:txBody>
      </p:sp>
      <p:sp>
        <p:nvSpPr>
          <p:cNvPr id="16" name="テキスト ボックス 15"/>
          <p:cNvSpPr txBox="1"/>
          <p:nvPr/>
        </p:nvSpPr>
        <p:spPr>
          <a:xfrm>
            <a:off x="1338997" y="3725796"/>
            <a:ext cx="3262432" cy="707886"/>
          </a:xfrm>
          <a:prstGeom prst="rect">
            <a:avLst/>
          </a:prstGeom>
          <a:noFill/>
        </p:spPr>
        <p:txBody>
          <a:bodyPr wrap="none" rtlCol="0">
            <a:spAutoFit/>
          </a:bodyPr>
          <a:lstStyle/>
          <a:p>
            <a:r>
              <a:rPr lang="ja-JP" altLang="en-US"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順次</a:t>
            </a:r>
            <a:r>
              <a:rPr lang="ja-JP" altLang="en-US" sz="4000" b="1" dirty="0" smtClean="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処理</a:t>
            </a:r>
            <a:r>
              <a:rPr lang="ja-JP" altLang="en-US"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とは</a:t>
            </a:r>
            <a:endParaRPr lang="en-US" altLang="ja-JP"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正方形/長方形 18"/>
          <p:cNvSpPr/>
          <p:nvPr/>
        </p:nvSpPr>
        <p:spPr>
          <a:xfrm>
            <a:off x="1108164" y="4334172"/>
            <a:ext cx="4339650" cy="1200329"/>
          </a:xfrm>
          <a:prstGeom prst="rect">
            <a:avLst/>
          </a:prstGeom>
        </p:spPr>
        <p:txBody>
          <a:bodyPr wrap="none">
            <a:spAutoFit/>
          </a:bodyPr>
          <a:lstStyle/>
          <a:p>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ならべた順番に</a:t>
            </a:r>
            <a:r>
              <a:rPr lang="en-US" altLang="ja-JP" sz="3600" b="1"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3600" b="1" dirty="0">
                <a:solidFill>
                  <a:schemeClr val="accent1">
                    <a:lumMod val="50000"/>
                  </a:schemeClr>
                </a:solidFill>
                <a:latin typeface="メイリオ" panose="020B0604030504040204" pitchFamily="50" charset="-128"/>
                <a:ea typeface="メイリオ" panose="020B0604030504040204" pitchFamily="50" charset="-128"/>
              </a:rPr>
            </a:b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命令を処理すること</a:t>
            </a:r>
          </a:p>
        </p:txBody>
      </p:sp>
      <p:sp>
        <p:nvSpPr>
          <p:cNvPr id="21" name="正方形/長方形 20"/>
          <p:cNvSpPr/>
          <p:nvPr/>
        </p:nvSpPr>
        <p:spPr>
          <a:xfrm>
            <a:off x="1503144" y="3465174"/>
            <a:ext cx="2275953" cy="369332"/>
          </a:xfrm>
          <a:prstGeom prst="rect">
            <a:avLst/>
          </a:prstGeom>
        </p:spPr>
        <p:txBody>
          <a:bodyPr wrap="square">
            <a:spAutoFit/>
          </a:bodyPr>
          <a:lstStyle/>
          <a:p>
            <a:r>
              <a:rPr lang="ja-JP" altLang="en-US" b="1" dirty="0">
                <a:solidFill>
                  <a:srgbClr val="FF6600"/>
                </a:solidFill>
                <a:latin typeface="メイリオ" panose="020B0604030504040204" pitchFamily="50" charset="-128"/>
                <a:ea typeface="メイリオ" panose="020B0604030504040204" pitchFamily="50" charset="-128"/>
              </a:rPr>
              <a:t>じゅんじ</a:t>
            </a:r>
            <a:r>
              <a:rPr lang="ja-JP" altLang="en-US" b="1" dirty="0" smtClean="0">
                <a:solidFill>
                  <a:srgbClr val="FF6600"/>
                </a:solidFill>
                <a:latin typeface="メイリオ" panose="020B0604030504040204" pitchFamily="50" charset="-128"/>
                <a:ea typeface="メイリオ" panose="020B0604030504040204" pitchFamily="50" charset="-128"/>
              </a:rPr>
              <a:t>しょり</a:t>
            </a:r>
            <a:endParaRPr lang="ja-JP" altLang="en-US" dirty="0">
              <a:solidFill>
                <a:srgbClr val="FF6600"/>
              </a:solidFill>
            </a:endParaRPr>
          </a:p>
        </p:txBody>
      </p:sp>
      <p:grpSp>
        <p:nvGrpSpPr>
          <p:cNvPr id="22" name="グループ化 21"/>
          <p:cNvGrpSpPr/>
          <p:nvPr/>
        </p:nvGrpSpPr>
        <p:grpSpPr>
          <a:xfrm>
            <a:off x="5456122" y="4004590"/>
            <a:ext cx="1550263" cy="501282"/>
            <a:chOff x="3387497" y="4219923"/>
            <a:chExt cx="1550263" cy="501282"/>
          </a:xfrm>
        </p:grpSpPr>
        <p:sp>
          <p:nvSpPr>
            <p:cNvPr id="23" name="フローチャート: 代替処理 22"/>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3484345" y="4301751"/>
              <a:ext cx="376127" cy="376127"/>
            </a:xfrm>
            <a:prstGeom prst="ellipse">
              <a:avLst/>
            </a:prstGeom>
            <a:solidFill>
              <a:srgbClr val="00B0F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34"/>
          <p:cNvGrpSpPr/>
          <p:nvPr/>
        </p:nvGrpSpPr>
        <p:grpSpPr>
          <a:xfrm>
            <a:off x="5456122" y="4637103"/>
            <a:ext cx="1550263" cy="501282"/>
            <a:chOff x="3387497" y="4219923"/>
            <a:chExt cx="1550263" cy="501282"/>
          </a:xfrm>
        </p:grpSpPr>
        <p:sp>
          <p:nvSpPr>
            <p:cNvPr id="36" name="フローチャート: 代替処理 35"/>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3965588" y="4301751"/>
              <a:ext cx="376127" cy="376127"/>
            </a:xfrm>
            <a:prstGeom prst="ellipse">
              <a:avLst/>
            </a:prstGeom>
            <a:solidFill>
              <a:srgbClr val="FFFF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p:cNvGrpSpPr/>
          <p:nvPr/>
        </p:nvGrpSpPr>
        <p:grpSpPr>
          <a:xfrm>
            <a:off x="5456122" y="5286211"/>
            <a:ext cx="1550263" cy="501282"/>
            <a:chOff x="3387497" y="4219923"/>
            <a:chExt cx="1550263" cy="501282"/>
          </a:xfrm>
        </p:grpSpPr>
        <p:sp>
          <p:nvSpPr>
            <p:cNvPr id="44" name="フローチャート: 代替処理 43"/>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4446831" y="4301751"/>
              <a:ext cx="376127" cy="376127"/>
            </a:xfrm>
            <a:prstGeom prst="ellipse">
              <a:avLst/>
            </a:prstGeom>
            <a:solidFill>
              <a:srgbClr val="FF00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正方形/長方形 50"/>
          <p:cNvSpPr/>
          <p:nvPr/>
        </p:nvSpPr>
        <p:spPr>
          <a:xfrm>
            <a:off x="5193932" y="3451137"/>
            <a:ext cx="3395302" cy="523220"/>
          </a:xfrm>
          <a:prstGeom prst="rect">
            <a:avLst/>
          </a:prstGeom>
        </p:spPr>
        <p:txBody>
          <a:bodyPr wrap="square">
            <a:spAutoFit/>
          </a:bodyPr>
          <a:lstStyle/>
          <a:p>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信号に例えると</a:t>
            </a:r>
            <a:endParaRPr lang="ja-JP" altLang="en-US"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53" name="正方形/長方形 52"/>
          <p:cNvSpPr/>
          <p:nvPr/>
        </p:nvSpPr>
        <p:spPr>
          <a:xfrm>
            <a:off x="7285332" y="4657135"/>
            <a:ext cx="1973580" cy="415498"/>
          </a:xfrm>
          <a:prstGeom prst="rect">
            <a:avLst/>
          </a:prstGeom>
        </p:spPr>
        <p:txBody>
          <a:bodyPr wrap="square" anchor="ctr">
            <a:noAutofit/>
          </a:bodyPr>
          <a:lstStyle/>
          <a:p>
            <a:pPr>
              <a:lnSpc>
                <a:spcPts val="2400"/>
              </a:lnSpc>
            </a:pP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順番に</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a:lnSpc>
                <a:spcPts val="2400"/>
              </a:lnSpc>
            </a:pP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色が変わる</a:t>
            </a:r>
            <a:endParaRPr lang="ja-JP" altLang="en-US" sz="24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3" name="円弧 32"/>
          <p:cNvSpPr/>
          <p:nvPr/>
        </p:nvSpPr>
        <p:spPr>
          <a:xfrm>
            <a:off x="6731563" y="4404309"/>
            <a:ext cx="560185" cy="419869"/>
          </a:xfrm>
          <a:prstGeom prst="arc">
            <a:avLst>
              <a:gd name="adj1" fmla="val 15456607"/>
              <a:gd name="adj2" fmla="val 6084895"/>
            </a:avLst>
          </a:prstGeom>
          <a:ln w="7620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34" name="円弧 33"/>
          <p:cNvSpPr/>
          <p:nvPr/>
        </p:nvSpPr>
        <p:spPr>
          <a:xfrm>
            <a:off x="6731563" y="4944607"/>
            <a:ext cx="560185" cy="419869"/>
          </a:xfrm>
          <a:prstGeom prst="arc">
            <a:avLst>
              <a:gd name="adj1" fmla="val 15456607"/>
              <a:gd name="adj2" fmla="val 6084895"/>
            </a:avLst>
          </a:prstGeom>
          <a:ln w="7620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691" y="1593579"/>
            <a:ext cx="1028181" cy="943759"/>
          </a:xfrm>
          <a:prstGeom prst="rect">
            <a:avLst/>
          </a:prstGeom>
        </p:spPr>
      </p:pic>
    </p:spTree>
    <p:extLst>
      <p:ext uri="{BB962C8B-B14F-4D97-AF65-F5344CB8AC3E}">
        <p14:creationId xmlns:p14="http://schemas.microsoft.com/office/powerpoint/2010/main" val="897995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何度</a:t>
            </a:r>
            <a:r>
              <a:rPr lang="ja-JP" altLang="en-US" dirty="0" smtClean="0">
                <a:solidFill>
                  <a:schemeClr val="accent1">
                    <a:lumMod val="50000"/>
                  </a:schemeClr>
                </a:solidFill>
              </a:rPr>
              <a:t>もくり返す</a:t>
            </a:r>
            <a:r>
              <a:rPr lang="ja-JP" altLang="en-US" dirty="0">
                <a:solidFill>
                  <a:schemeClr val="accent1">
                    <a:lumMod val="50000"/>
                  </a:schemeClr>
                </a:solidFill>
              </a:rPr>
              <a:t>（反復処理</a:t>
            </a:r>
            <a:r>
              <a:rPr lang="ja-JP" altLang="en-US" dirty="0" smtClean="0">
                <a:solidFill>
                  <a:schemeClr val="accent1">
                    <a:lumMod val="50000"/>
                  </a:schemeClr>
                </a:solidFill>
              </a:rPr>
              <a:t>）</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17</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をくり返して青，黄，赤と光らせる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1849363" y="2141310"/>
            <a:ext cx="7294637" cy="954107"/>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同じ処理をくり返したいときは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同じ命令をくり返してブロックをならべる</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8750" t="11667" r="79750" b="29166"/>
          <a:stretch/>
        </p:blipFill>
        <p:spPr>
          <a:xfrm>
            <a:off x="517273" y="1820530"/>
            <a:ext cx="1051560" cy="4057650"/>
          </a:xfrm>
          <a:prstGeom prst="rect">
            <a:avLst/>
          </a:prstGeom>
        </p:spPr>
      </p:pic>
      <p:sp>
        <p:nvSpPr>
          <p:cNvPr id="17" name="四角形: 角を丸くする 18">
            <a:extLst>
              <a:ext uri="{FF2B5EF4-FFF2-40B4-BE49-F238E27FC236}">
                <a16:creationId xmlns="" xmlns:a16="http://schemas.microsoft.com/office/drawing/2014/main" id="{BE638E63-6823-4E4D-BE6E-7E7F64A7284C}"/>
              </a:ext>
            </a:extLst>
          </p:cNvPr>
          <p:cNvSpPr/>
          <p:nvPr/>
        </p:nvSpPr>
        <p:spPr>
          <a:xfrm>
            <a:off x="464106" y="2063100"/>
            <a:ext cx="1125798" cy="174309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8">
            <a:extLst>
              <a:ext uri="{FF2B5EF4-FFF2-40B4-BE49-F238E27FC236}">
                <a16:creationId xmlns="" xmlns:a16="http://schemas.microsoft.com/office/drawing/2014/main" id="{BE638E63-6823-4E4D-BE6E-7E7F64A7284C}"/>
              </a:ext>
            </a:extLst>
          </p:cNvPr>
          <p:cNvSpPr/>
          <p:nvPr/>
        </p:nvSpPr>
        <p:spPr>
          <a:xfrm>
            <a:off x="464106" y="3803010"/>
            <a:ext cx="1125798" cy="174309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849363" y="3591129"/>
            <a:ext cx="7294637" cy="2246769"/>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これでくり返すことができます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でも</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a:t>
            </a:r>
          </a:p>
          <a:p>
            <a:pPr marL="0" lvl="1"/>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いくつ命令（ブロック）を</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ならべればよい？</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6598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7954976" cy="913463"/>
          </a:xfrm>
        </p:spPr>
        <p:txBody>
          <a:bodyPr>
            <a:noAutofit/>
          </a:bodyPr>
          <a:lstStyle/>
          <a:p>
            <a:pPr>
              <a:lnSpc>
                <a:spcPct val="150000"/>
              </a:lnSpc>
            </a:pPr>
            <a:r>
              <a:rPr lang="ja-JP" altLang="en-US" dirty="0">
                <a:solidFill>
                  <a:schemeClr val="accent1">
                    <a:lumMod val="50000"/>
                  </a:schemeClr>
                </a:solidFill>
              </a:rPr>
              <a:t>何度</a:t>
            </a:r>
            <a:r>
              <a:rPr lang="ja-JP" altLang="en-US" dirty="0" smtClean="0">
                <a:solidFill>
                  <a:schemeClr val="accent1">
                    <a:lumMod val="50000"/>
                  </a:schemeClr>
                </a:solidFill>
              </a:rPr>
              <a:t>もくり返す</a:t>
            </a:r>
            <a:r>
              <a:rPr lang="ja-JP" altLang="en-US" dirty="0">
                <a:solidFill>
                  <a:schemeClr val="accent1">
                    <a:lumMod val="50000"/>
                  </a:schemeClr>
                </a:solidFill>
              </a:rPr>
              <a:t>（反復処理</a:t>
            </a:r>
            <a:r>
              <a:rPr lang="ja-JP" altLang="en-US" dirty="0" smtClean="0">
                <a:solidFill>
                  <a:schemeClr val="accent1">
                    <a:lumMod val="50000"/>
                  </a:schemeClr>
                </a:solidFill>
              </a:rPr>
              <a:t>）</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18</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をくり返して青，黄，赤と光らせる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835914" y="2129091"/>
            <a:ext cx="8308086" cy="1384995"/>
          </a:xfrm>
          <a:prstGeom prst="rect">
            <a:avLst/>
          </a:prstGeom>
        </p:spPr>
        <p:txBody>
          <a:bodyPr wrap="square">
            <a:spAutoFit/>
          </a:bodyPr>
          <a:lstStyle/>
          <a:p>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信号機が</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3</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分の間に，青，黄，赤と</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変わります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1</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日信号機を動かし続けるには命令</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いくつ</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ならべる必要があるでしょうか？</a:t>
            </a:r>
          </a:p>
        </p:txBody>
      </p:sp>
      <p:grpSp>
        <p:nvGrpSpPr>
          <p:cNvPr id="11" name="グループ化 10"/>
          <p:cNvGrpSpPr/>
          <p:nvPr/>
        </p:nvGrpSpPr>
        <p:grpSpPr>
          <a:xfrm>
            <a:off x="730410" y="3695748"/>
            <a:ext cx="1550263" cy="501282"/>
            <a:chOff x="3387497" y="4219923"/>
            <a:chExt cx="1550263" cy="501282"/>
          </a:xfrm>
        </p:grpSpPr>
        <p:sp>
          <p:nvSpPr>
            <p:cNvPr id="13" name="フローチャート: 代替処理 12"/>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3484345" y="4301751"/>
              <a:ext cx="376127" cy="376127"/>
            </a:xfrm>
            <a:prstGeom prst="ellipse">
              <a:avLst/>
            </a:prstGeom>
            <a:solidFill>
              <a:srgbClr val="00B0F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p:nvGrpSpPr>
        <p:grpSpPr>
          <a:xfrm>
            <a:off x="730410" y="4328261"/>
            <a:ext cx="1550263" cy="501282"/>
            <a:chOff x="3387497" y="4219923"/>
            <a:chExt cx="1550263" cy="501282"/>
          </a:xfrm>
        </p:grpSpPr>
        <p:sp>
          <p:nvSpPr>
            <p:cNvPr id="24" name="フローチャート: 代替処理 23"/>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3965588" y="4301751"/>
              <a:ext cx="376127" cy="376127"/>
            </a:xfrm>
            <a:prstGeom prst="ellipse">
              <a:avLst/>
            </a:prstGeom>
            <a:solidFill>
              <a:srgbClr val="FFFF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p:cNvGrpSpPr/>
          <p:nvPr/>
        </p:nvGrpSpPr>
        <p:grpSpPr>
          <a:xfrm>
            <a:off x="730410" y="4977369"/>
            <a:ext cx="1550263" cy="501282"/>
            <a:chOff x="3387497" y="4219923"/>
            <a:chExt cx="1550263" cy="501282"/>
          </a:xfrm>
        </p:grpSpPr>
        <p:sp>
          <p:nvSpPr>
            <p:cNvPr id="32" name="フローチャート: 代替処理 31"/>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4446831" y="4301751"/>
              <a:ext cx="376127" cy="376127"/>
            </a:xfrm>
            <a:prstGeom prst="ellipse">
              <a:avLst/>
            </a:prstGeom>
            <a:solidFill>
              <a:srgbClr val="FF00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左中かっこ 38"/>
          <p:cNvSpPr/>
          <p:nvPr/>
        </p:nvSpPr>
        <p:spPr>
          <a:xfrm flipH="1">
            <a:off x="2387920" y="3710994"/>
            <a:ext cx="327064" cy="1724330"/>
          </a:xfrm>
          <a:prstGeom prst="leftBrace">
            <a:avLst>
              <a:gd name="adj1" fmla="val 32971"/>
              <a:gd name="adj2" fmla="val 50712"/>
            </a:avLst>
          </a:prstGeom>
          <a:ln w="7620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正方形/長方形 39"/>
          <p:cNvSpPr/>
          <p:nvPr/>
        </p:nvSpPr>
        <p:spPr>
          <a:xfrm>
            <a:off x="2783564" y="4350506"/>
            <a:ext cx="787395" cy="523220"/>
          </a:xfrm>
          <a:prstGeom prst="rect">
            <a:avLst/>
          </a:prstGeom>
          <a:solidFill>
            <a:schemeClr val="bg1"/>
          </a:solidFill>
        </p:spPr>
        <p:txBody>
          <a:bodyPr wrap="none">
            <a:spAutoFit/>
          </a:bodyPr>
          <a:lstStyle/>
          <a:p>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3</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分</a:t>
            </a:r>
            <a:endParaRPr lang="ja-JP" altLang="en-US" sz="2800" dirty="0"/>
          </a:p>
        </p:txBody>
      </p:sp>
      <p:sp>
        <p:nvSpPr>
          <p:cNvPr id="41" name="正方形/長方形 40"/>
          <p:cNvSpPr/>
          <p:nvPr/>
        </p:nvSpPr>
        <p:spPr>
          <a:xfrm>
            <a:off x="3639539" y="3662769"/>
            <a:ext cx="5455333" cy="1815882"/>
          </a:xfrm>
          <a:prstGeom prst="rect">
            <a:avLst/>
          </a:prstGeom>
          <a:solidFill>
            <a:schemeClr val="bg1">
              <a:alpha val="0"/>
            </a:schemeClr>
          </a:solidFill>
        </p:spPr>
        <p:txBody>
          <a:bodyPr wrap="square">
            <a:spAutoFit/>
          </a:bodyPr>
          <a:lstStyle/>
          <a:p>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60</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分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3</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分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20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回</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時間</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20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回</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時間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24</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時間 </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=480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回</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480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回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smtClean="0">
                <a:solidFill>
                  <a:srgbClr val="FF6600"/>
                </a:solidFill>
                <a:latin typeface="メイリオ" panose="020B0604030504040204" pitchFamily="50" charset="-128"/>
                <a:ea typeface="メイリオ" panose="020B0604030504040204" pitchFamily="50" charset="-128"/>
              </a:rPr>
              <a:t>3</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命令 </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smtClean="0">
                <a:solidFill>
                  <a:srgbClr val="FF6600"/>
                </a:solidFill>
                <a:latin typeface="メイリオ" panose="020B0604030504040204" pitchFamily="50" charset="-128"/>
                <a:ea typeface="メイリオ" panose="020B0604030504040204" pitchFamily="50" charset="-128"/>
              </a:rPr>
              <a:t>1,440</a:t>
            </a:r>
            <a:r>
              <a:rPr lang="ja-JP" altLang="en-US" sz="2800" b="1" dirty="0" smtClean="0">
                <a:solidFill>
                  <a:srgbClr val="FF6600"/>
                </a:solidFill>
                <a:latin typeface="メイリオ" panose="020B0604030504040204" pitchFamily="50" charset="-128"/>
                <a:ea typeface="メイリオ" panose="020B0604030504040204" pitchFamily="50" charset="-128"/>
              </a:rPr>
              <a:t>命令</a:t>
            </a:r>
            <a:endParaRPr lang="en-US" altLang="ja-JP" sz="2800" b="1" dirty="0" smtClean="0">
              <a:solidFill>
                <a:srgbClr val="FF6600"/>
              </a:solidFill>
              <a:latin typeface="メイリオ" panose="020B0604030504040204" pitchFamily="50" charset="-128"/>
              <a:ea typeface="メイリオ" panose="020B0604030504040204" pitchFamily="50" charset="-128"/>
            </a:endParaRPr>
          </a:p>
          <a:p>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480</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回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smtClean="0">
                <a:solidFill>
                  <a:srgbClr val="FF6600"/>
                </a:solidFill>
                <a:latin typeface="メイリオ" panose="020B0604030504040204" pitchFamily="50" charset="-128"/>
                <a:ea typeface="メイリオ" panose="020B0604030504040204" pitchFamily="50" charset="-128"/>
              </a:rPr>
              <a:t>6</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命令 </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smtClean="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2,880</a:t>
            </a:r>
            <a:r>
              <a:rPr lang="ja-JP" altLang="en-US" sz="2800" b="1" dirty="0" smtClean="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命令</a:t>
            </a:r>
            <a:endParaRPr lang="en-US" altLang="ja-JP" sz="28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2" name="正方形/長方形 41"/>
          <p:cNvSpPr/>
          <p:nvPr/>
        </p:nvSpPr>
        <p:spPr>
          <a:xfrm>
            <a:off x="3097809" y="5627334"/>
            <a:ext cx="4852610" cy="523220"/>
          </a:xfrm>
          <a:prstGeom prst="rect">
            <a:avLst/>
          </a:prstGeom>
        </p:spPr>
        <p:txBody>
          <a:bodyPr wrap="none">
            <a:spAutoFit/>
          </a:bodyPr>
          <a:lstStyle/>
          <a:p>
            <a:r>
              <a:rPr lang="ja-JP" altLang="en-US" sz="2800" b="1" dirty="0" smtClean="0">
                <a:solidFill>
                  <a:srgbClr val="FF6600"/>
                </a:solidFill>
                <a:latin typeface="メイリオ" panose="020B0604030504040204" pitchFamily="50" charset="-128"/>
                <a:ea typeface="メイリオ" panose="020B0604030504040204" pitchFamily="50" charset="-128"/>
              </a:rPr>
              <a:t>ならべるのはとっても大変！</a:t>
            </a:r>
            <a:endParaRPr lang="ja-JP" altLang="en-US" sz="2800" dirty="0">
              <a:solidFill>
                <a:srgbClr val="FF6600"/>
              </a:solidFill>
            </a:endParaRPr>
          </a:p>
        </p:txBody>
      </p:sp>
    </p:spTree>
    <p:extLst>
      <p:ext uri="{BB962C8B-B14F-4D97-AF65-F5344CB8AC3E}">
        <p14:creationId xmlns:p14="http://schemas.microsoft.com/office/powerpoint/2010/main" val="2915304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何度もくり返す（反復処理）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19</a:t>
            </a:fld>
            <a:endParaRPr kumimoji="1" lang="ja-JP" altLang="en-US" dirty="0"/>
          </a:p>
        </p:txBody>
      </p:sp>
      <p:sp>
        <p:nvSpPr>
          <p:cNvPr id="21" name="正方形/長方形 20"/>
          <p:cNvSpPr/>
          <p:nvPr/>
        </p:nvSpPr>
        <p:spPr>
          <a:xfrm>
            <a:off x="2503364" y="1321336"/>
            <a:ext cx="1843771" cy="369332"/>
          </a:xfrm>
          <a:prstGeom prst="rect">
            <a:avLst/>
          </a:prstGeom>
        </p:spPr>
        <p:txBody>
          <a:bodyPr wrap="square">
            <a:spAutoFit/>
          </a:bodyPr>
          <a:lstStyle/>
          <a:p>
            <a:pPr algn="ctr"/>
            <a:r>
              <a:rPr lang="ja-JP" altLang="en-US" b="1" dirty="0" smtClean="0">
                <a:solidFill>
                  <a:srgbClr val="FF6600"/>
                </a:solidFill>
                <a:latin typeface="メイリオ" panose="020B0604030504040204" pitchFamily="50" charset="-128"/>
                <a:ea typeface="メイリオ" panose="020B0604030504040204" pitchFamily="50" charset="-128"/>
              </a:rPr>
              <a:t>はんぷくしょり</a:t>
            </a:r>
            <a:endParaRPr lang="ja-JP" altLang="en-US" dirty="0">
              <a:solidFill>
                <a:srgbClr val="FF6600"/>
              </a:solidFill>
            </a:endParaRPr>
          </a:p>
        </p:txBody>
      </p:sp>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691" y="1593579"/>
            <a:ext cx="1028181" cy="943759"/>
          </a:xfrm>
          <a:prstGeom prst="rect">
            <a:avLst/>
          </a:prstGeom>
        </p:spPr>
      </p:pic>
      <p:sp>
        <p:nvSpPr>
          <p:cNvPr id="54" name="テキスト ボックス 53"/>
          <p:cNvSpPr txBox="1"/>
          <p:nvPr/>
        </p:nvSpPr>
        <p:spPr>
          <a:xfrm>
            <a:off x="2280307" y="1551076"/>
            <a:ext cx="3262432" cy="707886"/>
          </a:xfrm>
          <a:prstGeom prst="rect">
            <a:avLst/>
          </a:prstGeom>
          <a:noFill/>
        </p:spPr>
        <p:txBody>
          <a:bodyPr wrap="none" rtlCol="0">
            <a:spAutoFit/>
          </a:bodyPr>
          <a:lstStyle/>
          <a:p>
            <a:r>
              <a:rPr lang="ja-JP" altLang="en-US"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反復</a:t>
            </a:r>
            <a:r>
              <a:rPr lang="ja-JP" altLang="en-US" sz="4000" b="1" dirty="0" smtClean="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処理</a:t>
            </a:r>
            <a:r>
              <a:rPr lang="ja-JP" altLang="en-US" sz="4000" b="1" dirty="0">
                <a:solidFill>
                  <a:schemeClr val="accent1">
                    <a:lumMod val="50000"/>
                  </a:schemeClr>
                </a:solidFill>
                <a:latin typeface="メイリオ" panose="020B0604030504040204" pitchFamily="50" charset="-128"/>
                <a:ea typeface="メイリオ" panose="020B0604030504040204" pitchFamily="50" charset="-128"/>
              </a:rPr>
              <a:t>とは</a:t>
            </a:r>
            <a:endParaRPr lang="en-US" altLang="ja-JP" sz="4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55" name="正方形/長方形 54"/>
          <p:cNvSpPr/>
          <p:nvPr/>
        </p:nvSpPr>
        <p:spPr>
          <a:xfrm>
            <a:off x="2063555" y="2233830"/>
            <a:ext cx="6647974" cy="646331"/>
          </a:xfrm>
          <a:prstGeom prst="rect">
            <a:avLst/>
          </a:prstGeom>
        </p:spPr>
        <p:txBody>
          <a:bodyPr wrap="none">
            <a:spAutoFit/>
          </a:bodyPr>
          <a:lstStyle/>
          <a:p>
            <a:r>
              <a:rPr lang="ja-JP" altLang="en-US" sz="3600" b="1" dirty="0" smtClean="0">
                <a:solidFill>
                  <a:schemeClr val="accent1">
                    <a:lumMod val="50000"/>
                  </a:schemeClr>
                </a:solidFill>
                <a:latin typeface="メイリオ" panose="020B0604030504040204" pitchFamily="50" charset="-128"/>
                <a:ea typeface="メイリオ" panose="020B0604030504040204" pitchFamily="50" charset="-128"/>
              </a:rPr>
              <a:t>くり返して命令</a:t>
            </a: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を処理すること</a:t>
            </a:r>
          </a:p>
        </p:txBody>
      </p:sp>
      <p:sp>
        <p:nvSpPr>
          <p:cNvPr id="61" name="角丸四角形 60"/>
          <p:cNvSpPr/>
          <p:nvPr/>
        </p:nvSpPr>
        <p:spPr>
          <a:xfrm>
            <a:off x="3685447" y="5388546"/>
            <a:ext cx="2674944" cy="450668"/>
          </a:xfrm>
          <a:prstGeom prst="roundRect">
            <a:avLst>
              <a:gd name="adj" fmla="val 35889"/>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solidFill>
            </a:endParaRPr>
          </a:p>
        </p:txBody>
      </p:sp>
      <p:sp>
        <p:nvSpPr>
          <p:cNvPr id="62" name="角丸四角形 61"/>
          <p:cNvSpPr/>
          <p:nvPr/>
        </p:nvSpPr>
        <p:spPr>
          <a:xfrm>
            <a:off x="3685447" y="3491697"/>
            <a:ext cx="2674944" cy="557107"/>
          </a:xfrm>
          <a:prstGeom prst="roundRect">
            <a:avLst>
              <a:gd name="adj" fmla="val 35889"/>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altLang="ja-JP" sz="2000" b="1" dirty="0">
                <a:solidFill>
                  <a:schemeClr val="accent1">
                    <a:lumMod val="50000"/>
                  </a:schemeClr>
                </a:solidFill>
                <a:latin typeface="メイリオ" panose="020B0604030504040204" pitchFamily="50" charset="-128"/>
                <a:ea typeface="メイリオ" panose="020B0604030504040204" pitchFamily="50" charset="-128"/>
              </a:rPr>
              <a:t>480</a:t>
            </a:r>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回くりかえす</a:t>
            </a:r>
            <a:endParaRPr kumimoji="1" lang="ja-JP" altLang="en-US" sz="2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63" name="角丸四角形 62"/>
          <p:cNvSpPr/>
          <p:nvPr/>
        </p:nvSpPr>
        <p:spPr>
          <a:xfrm>
            <a:off x="3683639" y="3865240"/>
            <a:ext cx="710273" cy="1739529"/>
          </a:xfrm>
          <a:prstGeom prst="roundRect">
            <a:avLst>
              <a:gd name="adj" fmla="val 0"/>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solidFill>
            </a:endParaRPr>
          </a:p>
        </p:txBody>
      </p:sp>
      <p:grpSp>
        <p:nvGrpSpPr>
          <p:cNvPr id="64" name="グループ化 63"/>
          <p:cNvGrpSpPr/>
          <p:nvPr/>
        </p:nvGrpSpPr>
        <p:grpSpPr>
          <a:xfrm>
            <a:off x="7046966" y="3813845"/>
            <a:ext cx="1550263" cy="501282"/>
            <a:chOff x="3387497" y="4219923"/>
            <a:chExt cx="1550263" cy="501282"/>
          </a:xfrm>
        </p:grpSpPr>
        <p:sp>
          <p:nvSpPr>
            <p:cNvPr id="65" name="フローチャート: 代替処理 64"/>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3484345" y="4301751"/>
              <a:ext cx="376127" cy="376127"/>
            </a:xfrm>
            <a:prstGeom prst="ellipse">
              <a:avLst/>
            </a:prstGeom>
            <a:solidFill>
              <a:srgbClr val="00B0F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角丸四角形 71"/>
          <p:cNvSpPr/>
          <p:nvPr/>
        </p:nvSpPr>
        <p:spPr>
          <a:xfrm>
            <a:off x="4128897" y="4040765"/>
            <a:ext cx="2511381" cy="450668"/>
          </a:xfrm>
          <a:prstGeom prst="roundRect">
            <a:avLst>
              <a:gd name="adj" fmla="val 35889"/>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b="1" dirty="0" smtClean="0">
                <a:solidFill>
                  <a:schemeClr val="accent5"/>
                </a:solidFill>
                <a:latin typeface="メイリオ" panose="020B0604030504040204" pitchFamily="50" charset="-128"/>
                <a:ea typeface="メイリオ" panose="020B0604030504040204" pitchFamily="50" charset="-128"/>
              </a:rPr>
              <a:t>青色</a:t>
            </a:r>
            <a:r>
              <a:rPr kumimoji="1" lang="ja-JP" altLang="en-US" b="1" dirty="0">
                <a:solidFill>
                  <a:schemeClr val="accent5"/>
                </a:solidFill>
                <a:latin typeface="メイリオ" panose="020B0604030504040204" pitchFamily="50" charset="-128"/>
                <a:ea typeface="メイリオ" panose="020B0604030504040204" pitchFamily="50" charset="-128"/>
              </a:rPr>
              <a:t>にする</a:t>
            </a:r>
          </a:p>
        </p:txBody>
      </p:sp>
      <p:sp>
        <p:nvSpPr>
          <p:cNvPr id="73" name="角丸四角形 72"/>
          <p:cNvSpPr/>
          <p:nvPr/>
        </p:nvSpPr>
        <p:spPr>
          <a:xfrm>
            <a:off x="4128897" y="4492339"/>
            <a:ext cx="2511381" cy="450668"/>
          </a:xfrm>
          <a:prstGeom prst="roundRect">
            <a:avLst>
              <a:gd name="adj" fmla="val 35889"/>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b="1" dirty="0" smtClean="0">
                <a:solidFill>
                  <a:srgbClr val="FFFF00"/>
                </a:solidFill>
                <a:latin typeface="メイリオ" panose="020B0604030504040204" pitchFamily="50" charset="-128"/>
                <a:ea typeface="メイリオ" panose="020B0604030504040204" pitchFamily="50" charset="-128"/>
              </a:rPr>
              <a:t>黄色</a:t>
            </a:r>
            <a:r>
              <a:rPr kumimoji="1" lang="ja-JP" altLang="en-US" b="1" dirty="0">
                <a:solidFill>
                  <a:srgbClr val="FFFF00"/>
                </a:solidFill>
                <a:latin typeface="メイリオ" panose="020B0604030504040204" pitchFamily="50" charset="-128"/>
                <a:ea typeface="メイリオ" panose="020B0604030504040204" pitchFamily="50" charset="-128"/>
              </a:rPr>
              <a:t>にする</a:t>
            </a:r>
          </a:p>
        </p:txBody>
      </p:sp>
      <p:sp>
        <p:nvSpPr>
          <p:cNvPr id="74" name="角丸四角形 73"/>
          <p:cNvSpPr/>
          <p:nvPr/>
        </p:nvSpPr>
        <p:spPr>
          <a:xfrm>
            <a:off x="4128897" y="4941582"/>
            <a:ext cx="2511381" cy="450668"/>
          </a:xfrm>
          <a:prstGeom prst="roundRect">
            <a:avLst>
              <a:gd name="adj" fmla="val 35889"/>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b="1" dirty="0" smtClean="0">
                <a:solidFill>
                  <a:srgbClr val="FF0000"/>
                </a:solidFill>
                <a:latin typeface="メイリオ" panose="020B0604030504040204" pitchFamily="50" charset="-128"/>
                <a:ea typeface="メイリオ" panose="020B0604030504040204" pitchFamily="50" charset="-128"/>
              </a:rPr>
              <a:t>赤色</a:t>
            </a:r>
            <a:r>
              <a:rPr kumimoji="1" lang="ja-JP" altLang="en-US" b="1" dirty="0">
                <a:solidFill>
                  <a:srgbClr val="FF0000"/>
                </a:solidFill>
                <a:latin typeface="メイリオ" panose="020B0604030504040204" pitchFamily="50" charset="-128"/>
                <a:ea typeface="メイリオ" panose="020B0604030504040204" pitchFamily="50" charset="-128"/>
              </a:rPr>
              <a:t>にする</a:t>
            </a:r>
          </a:p>
        </p:txBody>
      </p:sp>
      <p:sp>
        <p:nvSpPr>
          <p:cNvPr id="75" name="円弧 74"/>
          <p:cNvSpPr/>
          <p:nvPr/>
        </p:nvSpPr>
        <p:spPr>
          <a:xfrm>
            <a:off x="6369433" y="4236424"/>
            <a:ext cx="560185" cy="419869"/>
          </a:xfrm>
          <a:prstGeom prst="arc">
            <a:avLst>
              <a:gd name="adj1" fmla="val 15456607"/>
              <a:gd name="adj2" fmla="val 6084895"/>
            </a:avLst>
          </a:prstGeom>
          <a:ln w="7620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76" name="円弧 75"/>
          <p:cNvSpPr/>
          <p:nvPr/>
        </p:nvSpPr>
        <p:spPr>
          <a:xfrm>
            <a:off x="6369433" y="4776722"/>
            <a:ext cx="560185" cy="419869"/>
          </a:xfrm>
          <a:prstGeom prst="arc">
            <a:avLst>
              <a:gd name="adj1" fmla="val 15456607"/>
              <a:gd name="adj2" fmla="val 6084895"/>
            </a:avLst>
          </a:prstGeom>
          <a:ln w="7620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grpSp>
        <p:nvGrpSpPr>
          <p:cNvPr id="77" name="グループ化 76"/>
          <p:cNvGrpSpPr/>
          <p:nvPr/>
        </p:nvGrpSpPr>
        <p:grpSpPr>
          <a:xfrm>
            <a:off x="7046966" y="4446358"/>
            <a:ext cx="1550263" cy="501282"/>
            <a:chOff x="3387497" y="4219923"/>
            <a:chExt cx="1550263" cy="501282"/>
          </a:xfrm>
        </p:grpSpPr>
        <p:sp>
          <p:nvSpPr>
            <p:cNvPr id="78" name="フローチャート: 代替処理 77"/>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3965588" y="4301751"/>
              <a:ext cx="376127" cy="376127"/>
            </a:xfrm>
            <a:prstGeom prst="ellipse">
              <a:avLst/>
            </a:prstGeom>
            <a:solidFill>
              <a:srgbClr val="FFFF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p:cNvGrpSpPr/>
          <p:nvPr/>
        </p:nvGrpSpPr>
        <p:grpSpPr>
          <a:xfrm>
            <a:off x="7046966" y="5095466"/>
            <a:ext cx="1550263" cy="501282"/>
            <a:chOff x="3387497" y="4219923"/>
            <a:chExt cx="1550263" cy="501282"/>
          </a:xfrm>
        </p:grpSpPr>
        <p:sp>
          <p:nvSpPr>
            <p:cNvPr id="86" name="フローチャート: 代替処理 85"/>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p:nvPr/>
          </p:nvSpPr>
          <p:spPr>
            <a:xfrm>
              <a:off x="4446831" y="4301751"/>
              <a:ext cx="376127" cy="376127"/>
            </a:xfrm>
            <a:prstGeom prst="ellipse">
              <a:avLst/>
            </a:prstGeom>
            <a:solidFill>
              <a:srgbClr val="FF00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93" name="直線コネクタ 92"/>
          <p:cNvCxnSpPr/>
          <p:nvPr/>
        </p:nvCxnSpPr>
        <p:spPr>
          <a:xfrm>
            <a:off x="3683639" y="3855716"/>
            <a:ext cx="1807" cy="1748640"/>
          </a:xfrm>
          <a:prstGeom prst="line">
            <a:avLst/>
          </a:prstGeom>
          <a:ln w="38100">
            <a:solidFill>
              <a:srgbClr val="336699"/>
            </a:solidFill>
          </a:ln>
        </p:spPr>
        <p:style>
          <a:lnRef idx="1">
            <a:schemeClr val="accent1"/>
          </a:lnRef>
          <a:fillRef idx="0">
            <a:schemeClr val="accent1"/>
          </a:fillRef>
          <a:effectRef idx="0">
            <a:schemeClr val="accent1"/>
          </a:effectRef>
          <a:fontRef idx="minor">
            <a:schemeClr val="tx1"/>
          </a:fontRef>
        </p:style>
      </p:cxnSp>
      <p:sp>
        <p:nvSpPr>
          <p:cNvPr id="94" name="円弧 93"/>
          <p:cNvSpPr/>
          <p:nvPr/>
        </p:nvSpPr>
        <p:spPr>
          <a:xfrm>
            <a:off x="3135966" y="4188362"/>
            <a:ext cx="1102548" cy="1101685"/>
          </a:xfrm>
          <a:prstGeom prst="arc">
            <a:avLst>
              <a:gd name="adj1" fmla="val 16431101"/>
              <a:gd name="adj2" fmla="val 15216302"/>
            </a:avLst>
          </a:prstGeom>
          <a:ln w="12065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95" name="正方形/長方形 94"/>
          <p:cNvSpPr/>
          <p:nvPr/>
        </p:nvSpPr>
        <p:spPr>
          <a:xfrm>
            <a:off x="383950" y="3361020"/>
            <a:ext cx="3696523" cy="954107"/>
          </a:xfrm>
          <a:prstGeom prst="rect">
            <a:avLst/>
          </a:prstGeom>
        </p:spPr>
        <p:txBody>
          <a:bodyPr wrap="square">
            <a:spAutoFit/>
          </a:bodyPr>
          <a:lstStyle/>
          <a:p>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4</a:t>
            </a:r>
            <a:r>
              <a:rPr lang="ja-JP" altLang="en-US" sz="2800" b="1" dirty="0" err="1">
                <a:solidFill>
                  <a:schemeClr val="accent1">
                    <a:lumMod val="50000"/>
                  </a:schemeClr>
                </a:solidFill>
                <a:latin typeface="メイリオ" panose="020B0604030504040204" pitchFamily="50" charset="-128"/>
                <a:ea typeface="メイリオ" panose="020B0604030504040204" pitchFamily="50" charset="-128"/>
              </a:rPr>
              <a:t>つの</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命令</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1</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日</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信号を</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動かせる</a:t>
            </a:r>
          </a:p>
        </p:txBody>
      </p:sp>
      <p:sp>
        <p:nvSpPr>
          <p:cNvPr id="96" name="正方形/長方形 95"/>
          <p:cNvSpPr/>
          <p:nvPr/>
        </p:nvSpPr>
        <p:spPr>
          <a:xfrm>
            <a:off x="505171" y="5550199"/>
            <a:ext cx="2698175" cy="523220"/>
          </a:xfrm>
          <a:prstGeom prst="rect">
            <a:avLst/>
          </a:prstGeom>
        </p:spPr>
        <p:txBody>
          <a:bodyPr wrap="none">
            <a:spAutoFit/>
          </a:bodyPr>
          <a:lstStyle/>
          <a:p>
            <a:r>
              <a:rPr lang="ja-JP" altLang="en-US" sz="2800" b="1" dirty="0" smtClean="0">
                <a:solidFill>
                  <a:srgbClr val="FF6600"/>
                </a:solidFill>
                <a:latin typeface="メイリオ" panose="020B0604030504040204" pitchFamily="50" charset="-128"/>
                <a:ea typeface="メイリオ" panose="020B0604030504040204" pitchFamily="50" charset="-128"/>
              </a:rPr>
              <a:t>とっても簡単！</a:t>
            </a:r>
            <a:endParaRPr lang="ja-JP" altLang="en-US" sz="2800" dirty="0">
              <a:solidFill>
                <a:srgbClr val="FF6600"/>
              </a:solidFill>
            </a:endParaRPr>
          </a:p>
        </p:txBody>
      </p:sp>
    </p:spTree>
    <p:extLst>
      <p:ext uri="{BB962C8B-B14F-4D97-AF65-F5344CB8AC3E}">
        <p14:creationId xmlns:p14="http://schemas.microsoft.com/office/powerpoint/2010/main" val="2484705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32229" y="1277258"/>
            <a:ext cx="9143999" cy="471714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t"/>
          <a:lstStyle/>
          <a:p>
            <a:pPr lvl="1">
              <a:lnSpc>
                <a:spcPct val="150000"/>
              </a:lnSpc>
            </a:pP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a:t>
            </a:r>
            <a:r>
              <a:rPr lang="en-US" altLang="ja-JP" sz="3200" b="1" dirty="0">
                <a:solidFill>
                  <a:schemeClr val="accent1">
                    <a:lumMod val="50000"/>
                  </a:schemeClr>
                </a:solidFill>
                <a:latin typeface="メイリオ" panose="020B0604030504040204" pitchFamily="50" charset="-128"/>
                <a:ea typeface="メイリオ" panose="020B0604030504040204" pitchFamily="50" charset="-128"/>
              </a:rPr>
              <a:t>Sphero BOLT</a:t>
            </a: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を</a:t>
            </a:r>
            <a:r>
              <a:rPr lang="en-US" altLang="ja-JP" sz="3200" b="1"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3200" b="1" dirty="0">
                <a:solidFill>
                  <a:schemeClr val="accent1">
                    <a:lumMod val="50000"/>
                  </a:schemeClr>
                </a:solidFill>
                <a:latin typeface="メイリオ" panose="020B0604030504040204" pitchFamily="50" charset="-128"/>
                <a:ea typeface="メイリオ" panose="020B0604030504040204" pitchFamily="50" charset="-128"/>
              </a:rPr>
            </a:b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　　</a:t>
            </a:r>
            <a:r>
              <a:rPr lang="ja-JP" altLang="en-US" sz="3200" b="1" dirty="0">
                <a:solidFill>
                  <a:srgbClr val="FF6600"/>
                </a:solidFill>
                <a:latin typeface="メイリオ" panose="020B0604030504040204" pitchFamily="50" charset="-128"/>
                <a:ea typeface="メイリオ" panose="020B0604030504040204" pitchFamily="50" charset="-128"/>
              </a:rPr>
              <a:t>投げたり</a:t>
            </a: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3200" b="1" dirty="0">
                <a:solidFill>
                  <a:srgbClr val="FF6600"/>
                </a:solidFill>
                <a:latin typeface="メイリオ" panose="020B0604030504040204" pitchFamily="50" charset="-128"/>
                <a:ea typeface="メイリオ" panose="020B0604030504040204" pitchFamily="50" charset="-128"/>
              </a:rPr>
              <a:t>蹴ったり</a:t>
            </a: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しない</a:t>
            </a:r>
            <a:endParaRPr lang="en-US" altLang="ja-JP" sz="3200" b="1" dirty="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3200" b="1" dirty="0">
                <a:solidFill>
                  <a:srgbClr val="FF6600"/>
                </a:solidFill>
                <a:latin typeface="メイリオ" panose="020B0604030504040204" pitchFamily="50" charset="-128"/>
                <a:ea typeface="メイリオ" panose="020B0604030504040204" pitchFamily="50" charset="-128"/>
              </a:rPr>
              <a:t>１人ずつ順番</a:t>
            </a: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に</a:t>
            </a:r>
            <a:r>
              <a:rPr lang="en-US" altLang="ja-JP" sz="3200" b="1"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3200" b="1" dirty="0">
                <a:solidFill>
                  <a:schemeClr val="accent1">
                    <a:lumMod val="50000"/>
                  </a:schemeClr>
                </a:solidFill>
                <a:latin typeface="メイリオ" panose="020B0604030504040204" pitchFamily="50" charset="-128"/>
                <a:ea typeface="メイリオ" panose="020B0604030504040204" pitchFamily="50" charset="-128"/>
              </a:rPr>
            </a:b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　　終わった人は次の人と交代</a:t>
            </a:r>
            <a:r>
              <a:rPr lang="ja-JP" altLang="en-US" sz="3200" b="1" dirty="0" smtClean="0">
                <a:solidFill>
                  <a:schemeClr val="accent1">
                    <a:lumMod val="50000"/>
                  </a:schemeClr>
                </a:solidFill>
                <a:latin typeface="メイリオ" panose="020B0604030504040204" pitchFamily="50" charset="-128"/>
                <a:ea typeface="メイリオ" panose="020B0604030504040204" pitchFamily="50" charset="-128"/>
              </a:rPr>
              <a:t>する</a:t>
            </a:r>
            <a:r>
              <a:rPr lang="en-US" altLang="ja-JP" sz="3200" b="1" dirty="0" smtClean="0">
                <a:solidFill>
                  <a:schemeClr val="accent1">
                    <a:lumMod val="50000"/>
                  </a:schemeClr>
                </a:solidFill>
                <a:latin typeface="メイリオ" panose="020B0604030504040204" pitchFamily="50" charset="-128"/>
                <a:ea typeface="メイリオ" panose="020B0604030504040204" pitchFamily="50" charset="-128"/>
              </a:rPr>
              <a:t/>
            </a:r>
            <a:br>
              <a:rPr lang="en-US" altLang="ja-JP" sz="3200" b="1" dirty="0" smtClean="0">
                <a:solidFill>
                  <a:schemeClr val="accent1">
                    <a:lumMod val="50000"/>
                  </a:schemeClr>
                </a:solidFill>
                <a:latin typeface="メイリオ" panose="020B0604030504040204" pitchFamily="50" charset="-128"/>
                <a:ea typeface="メイリオ" panose="020B0604030504040204" pitchFamily="50" charset="-128"/>
              </a:rPr>
            </a:br>
            <a:r>
              <a:rPr lang="ja-JP" altLang="en-US" sz="3200" b="1" dirty="0" smtClean="0">
                <a:solidFill>
                  <a:schemeClr val="accent1">
                    <a:lumMod val="50000"/>
                  </a:schemeClr>
                </a:solidFill>
                <a:latin typeface="メイリオ" panose="020B0604030504040204" pitchFamily="50" charset="-128"/>
                <a:ea typeface="メイリオ" panose="020B0604030504040204" pitchFamily="50" charset="-128"/>
              </a:rPr>
              <a:t>・</a:t>
            </a:r>
            <a:r>
              <a:rPr lang="ja-JP" altLang="en-US" sz="3200" b="1" dirty="0" smtClean="0">
                <a:solidFill>
                  <a:srgbClr val="FF6600"/>
                </a:solidFill>
                <a:latin typeface="メイリオ" panose="020B0604030504040204" pitchFamily="50" charset="-128"/>
                <a:ea typeface="メイリオ" panose="020B0604030504040204" pitchFamily="50" charset="-128"/>
              </a:rPr>
              <a:t>みんな</a:t>
            </a: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ができる</a:t>
            </a:r>
            <a:r>
              <a:rPr lang="ja-JP" altLang="en-US" sz="3200" b="1" dirty="0" smtClean="0">
                <a:solidFill>
                  <a:schemeClr val="accent1">
                    <a:lumMod val="50000"/>
                  </a:schemeClr>
                </a:solidFill>
                <a:latin typeface="メイリオ" panose="020B0604030504040204" pitchFamily="50" charset="-128"/>
                <a:ea typeface="メイリオ" panose="020B0604030504040204" pitchFamily="50" charset="-128"/>
              </a:rPr>
              <a:t>ようにする</a:t>
            </a:r>
            <a:endParaRPr lang="en-US" altLang="ja-JP" sz="3200" b="1" dirty="0">
              <a:solidFill>
                <a:schemeClr val="accent1">
                  <a:lumMod val="50000"/>
                </a:schemeClr>
              </a:solidFill>
              <a:latin typeface="メイリオ" panose="020B0604030504040204" pitchFamily="50" charset="-128"/>
              <a:ea typeface="メイリオ" panose="020B0604030504040204" pitchFamily="50" charset="-128"/>
            </a:endParaRPr>
          </a:p>
          <a:p>
            <a:pPr lvl="3"/>
            <a:endParaRPr lang="en-US" altLang="ja-JP" sz="1400" dirty="0">
              <a:solidFill>
                <a:schemeClr val="bg1"/>
              </a:solidFill>
              <a:latin typeface="HG創英角ﾎﾟｯﾌﾟ体" panose="040B0A09000000000000" pitchFamily="49" charset="-128"/>
              <a:ea typeface="HG創英角ﾎﾟｯﾌﾟ体" panose="040B0A09000000000000" pitchFamily="49" charset="-128"/>
            </a:endParaRPr>
          </a:p>
          <a:p>
            <a:pPr lvl="2"/>
            <a:endParaRPr lang="en-US" altLang="ja-JP" sz="1400" dirty="0">
              <a:solidFill>
                <a:schemeClr val="bg1"/>
              </a:solidFill>
              <a:latin typeface="HG創英角ﾎﾟｯﾌﾟ体" panose="040B0A09000000000000" pitchFamily="49" charset="-128"/>
              <a:ea typeface="HG創英角ﾎﾟｯﾌﾟ体" panose="040B0A09000000000000" pitchFamily="49" charset="-128"/>
            </a:endParaRPr>
          </a:p>
          <a:p>
            <a:pPr lvl="2"/>
            <a:endParaRPr lang="en-US" altLang="ja-JP" sz="1400" dirty="0">
              <a:solidFill>
                <a:schemeClr val="bg1"/>
              </a:solidFill>
              <a:latin typeface="HG創英角ﾎﾟｯﾌﾟ体" panose="040B0A09000000000000" pitchFamily="49" charset="-128"/>
              <a:ea typeface="HG創英角ﾎﾟｯﾌﾟ体" panose="040B0A09000000000000" pitchFamily="49" charset="-128"/>
            </a:endParaRPr>
          </a:p>
          <a:p>
            <a:pPr lvl="2"/>
            <a:r>
              <a:rPr lang="ja-JP" altLang="en-US" sz="1400" dirty="0">
                <a:solidFill>
                  <a:schemeClr val="bg1"/>
                </a:solidFill>
                <a:latin typeface="HG創英角ﾎﾟｯﾌﾟ体" panose="040B0A09000000000000" pitchFamily="49" charset="-128"/>
                <a:ea typeface="HG創英角ﾎﾟｯﾌﾟ体" panose="040B0A09000000000000" pitchFamily="49" charset="-128"/>
              </a:rPr>
              <a:t>　</a:t>
            </a:r>
          </a:p>
        </p:txBody>
      </p:sp>
      <p:sp>
        <p:nvSpPr>
          <p:cNvPr id="3" name="タイトル 2"/>
          <p:cNvSpPr>
            <a:spLocks noGrp="1"/>
          </p:cNvSpPr>
          <p:nvPr>
            <p:ph type="title"/>
          </p:nvPr>
        </p:nvSpPr>
        <p:spPr>
          <a:xfrm>
            <a:off x="972456" y="333830"/>
            <a:ext cx="7542893" cy="943428"/>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ルール</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a:xfrm>
            <a:off x="4037043" y="6356351"/>
            <a:ext cx="773723" cy="365125"/>
          </a:xfrm>
        </p:spPr>
        <p:txBody>
          <a:bodyPr/>
          <a:lstStyle/>
          <a:p>
            <a:fld id="{A9FA84E1-01B2-44F7-8463-C54C0E866A38}" type="slidenum">
              <a:rPr kumimoji="1" lang="ja-JP" altLang="en-US" smtClean="0"/>
              <a:pPr/>
              <a:t>2</a:t>
            </a:fld>
            <a:endParaRPr kumimoji="1" lang="ja-JP" altLang="en-US" dirty="0"/>
          </a:p>
        </p:txBody>
      </p:sp>
      <p:sp>
        <p:nvSpPr>
          <p:cNvPr id="8" name="正方形/長方形 7"/>
          <p:cNvSpPr/>
          <p:nvPr/>
        </p:nvSpPr>
        <p:spPr>
          <a:xfrm>
            <a:off x="3621545" y="1981981"/>
            <a:ext cx="415498" cy="369332"/>
          </a:xfrm>
          <a:prstGeom prst="rect">
            <a:avLst/>
          </a:prstGeom>
        </p:spPr>
        <p:txBody>
          <a:bodyPr wrap="none">
            <a:spAutoFit/>
          </a:bodyPr>
          <a:lstStyle/>
          <a:p>
            <a:r>
              <a:rPr lang="ja-JP" altLang="en-US" b="1" dirty="0">
                <a:solidFill>
                  <a:schemeClr val="accent1">
                    <a:lumMod val="50000"/>
                  </a:schemeClr>
                </a:solidFill>
                <a:latin typeface="メイリオ" panose="020B0604030504040204" pitchFamily="50" charset="-128"/>
                <a:ea typeface="メイリオ" panose="020B0604030504040204" pitchFamily="50" charset="-128"/>
              </a:rPr>
              <a:t>け</a:t>
            </a:r>
          </a:p>
        </p:txBody>
      </p:sp>
    </p:spTree>
    <p:extLst>
      <p:ext uri="{BB962C8B-B14F-4D97-AF65-F5344CB8AC3E}">
        <p14:creationId xmlns:p14="http://schemas.microsoft.com/office/powerpoint/2010/main" val="2062368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何度</a:t>
            </a:r>
            <a:r>
              <a:rPr lang="ja-JP" altLang="en-US" dirty="0" smtClean="0">
                <a:solidFill>
                  <a:schemeClr val="accent1">
                    <a:lumMod val="50000"/>
                  </a:schemeClr>
                </a:solidFill>
              </a:rPr>
              <a:t>もくり返す</a:t>
            </a:r>
            <a:r>
              <a:rPr lang="ja-JP" altLang="en-US" dirty="0">
                <a:solidFill>
                  <a:schemeClr val="accent1">
                    <a:lumMod val="50000"/>
                  </a:schemeClr>
                </a:solidFill>
              </a:rPr>
              <a:t>（反復処理</a:t>
            </a:r>
            <a:r>
              <a:rPr lang="ja-JP" altLang="en-US" dirty="0" smtClean="0">
                <a:solidFill>
                  <a:schemeClr val="accent1">
                    <a:lumMod val="50000"/>
                  </a:schemeClr>
                </a:solidFill>
              </a:rPr>
              <a:t>）</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20</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をくり返して青，黄，赤と光らせる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1304968" y="4210882"/>
            <a:ext cx="3941837"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28739" t="35714" r="59123" b="53311"/>
          <a:stretch/>
        </p:blipFill>
        <p:spPr>
          <a:xfrm>
            <a:off x="1110377" y="2877611"/>
            <a:ext cx="1657350" cy="1123950"/>
          </a:xfrm>
          <a:prstGeom prst="rect">
            <a:avLst/>
          </a:prstGeom>
        </p:spPr>
      </p:pic>
      <p:sp>
        <p:nvSpPr>
          <p:cNvPr id="16" name="四角形: 角を丸くする 18">
            <a:extLst>
              <a:ext uri="{FF2B5EF4-FFF2-40B4-BE49-F238E27FC236}">
                <a16:creationId xmlns="" xmlns:a16="http://schemas.microsoft.com/office/drawing/2014/main" id="{BE638E63-6823-4E4D-BE6E-7E7F64A7284C}"/>
              </a:ext>
            </a:extLst>
          </p:cNvPr>
          <p:cNvSpPr/>
          <p:nvPr/>
        </p:nvSpPr>
        <p:spPr>
          <a:xfrm>
            <a:off x="1039131" y="2767577"/>
            <a:ext cx="1823845" cy="1393912"/>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l="577" t="9153" r="82822" b="33556"/>
          <a:stretch/>
        </p:blipFill>
        <p:spPr>
          <a:xfrm>
            <a:off x="6669168" y="1810426"/>
            <a:ext cx="1619250" cy="4191000"/>
          </a:xfrm>
          <a:prstGeom prst="rect">
            <a:avLst/>
          </a:prstGeom>
        </p:spPr>
      </p:pic>
      <p:sp>
        <p:nvSpPr>
          <p:cNvPr id="14" name="楕円 9">
            <a:extLst>
              <a:ext uri="{FF2B5EF4-FFF2-40B4-BE49-F238E27FC236}">
                <a16:creationId xmlns="" xmlns:a16="http://schemas.microsoft.com/office/drawing/2014/main" id="{EB69B134-3BF8-488A-BBB2-82DB8A397CCB}"/>
              </a:ext>
            </a:extLst>
          </p:cNvPr>
          <p:cNvSpPr/>
          <p:nvPr/>
        </p:nvSpPr>
        <p:spPr>
          <a:xfrm>
            <a:off x="7117748" y="1997336"/>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707289" y="4924433"/>
            <a:ext cx="3470039" cy="954107"/>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ループ内の命令を</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5</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回くり返します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796808" y="1860344"/>
            <a:ext cx="3941837" cy="954107"/>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同じ命令を</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くり返したいときは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9321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76889"/>
            <a:ext cx="8251756" cy="1428436"/>
          </a:xfrm>
        </p:spPr>
        <p:txBody>
          <a:bodyPr/>
          <a:lstStyle/>
          <a:p>
            <a:pPr marL="3856038" indent="-3856038"/>
            <a:r>
              <a:rPr lang="ja-JP" altLang="en-US" dirty="0">
                <a:solidFill>
                  <a:srgbClr val="FF6600"/>
                </a:solidFill>
              </a:rPr>
              <a:t>プログラミング</a:t>
            </a:r>
            <a:r>
              <a:rPr lang="ja-JP" altLang="en-US" dirty="0" smtClean="0">
                <a:solidFill>
                  <a:schemeClr val="accent1">
                    <a:lumMod val="50000"/>
                  </a:schemeClr>
                </a:solidFill>
              </a:rPr>
              <a:t>して</a:t>
            </a:r>
            <a:r>
              <a:rPr lang="en-US" altLang="ja-JP" dirty="0" smtClean="0">
                <a:solidFill>
                  <a:schemeClr val="accent1">
                    <a:lumMod val="50000"/>
                  </a:schemeClr>
                </a:solidFill>
              </a:rPr>
              <a:t/>
            </a:r>
            <a:br>
              <a:rPr lang="en-US" altLang="ja-JP" dirty="0" smtClean="0">
                <a:solidFill>
                  <a:schemeClr val="accent1">
                    <a:lumMod val="50000"/>
                  </a:schemeClr>
                </a:solidFill>
              </a:rPr>
            </a:br>
            <a:r>
              <a:rPr lang="ja-JP" altLang="en-US" dirty="0" smtClean="0">
                <a:solidFill>
                  <a:schemeClr val="accent1">
                    <a:lumMod val="50000"/>
                  </a:schemeClr>
                </a:solidFill>
              </a:rPr>
              <a:t>走らせよう</a:t>
            </a:r>
            <a:r>
              <a:rPr lang="ja-JP" altLang="en-US" dirty="0">
                <a:solidFill>
                  <a:schemeClr val="accent1">
                    <a:lumMod val="50000"/>
                  </a:schemeClr>
                </a:solidFill>
              </a:rPr>
              <a:t>！</a:t>
            </a:r>
            <a:endParaRPr kumimoji="1" lang="ja-JP" altLang="en-US" dirty="0"/>
          </a:p>
        </p:txBody>
      </p:sp>
      <p:sp>
        <p:nvSpPr>
          <p:cNvPr id="3" name="テキスト プレースホルダー 2"/>
          <p:cNvSpPr>
            <a:spLocks noGrp="1"/>
          </p:cNvSpPr>
          <p:nvPr>
            <p:ph type="body" idx="1"/>
          </p:nvPr>
        </p:nvSpPr>
        <p:spPr>
          <a:xfrm>
            <a:off x="623887" y="3074178"/>
            <a:ext cx="8392293" cy="2612151"/>
          </a:xfrm>
        </p:spPr>
        <p:txBody>
          <a:bodyPr anchor="b">
            <a:normAutofit/>
          </a:bodyPr>
          <a:lstStyle/>
          <a:p>
            <a:r>
              <a:rPr lang="ja-JP" altLang="en-US" sz="2800" b="1" dirty="0" smtClean="0">
                <a:solidFill>
                  <a:schemeClr val="accent1">
                    <a:lumMod val="50000"/>
                  </a:schemeClr>
                </a:solidFill>
                <a:cs typeface="+mn-cs"/>
              </a:rPr>
              <a:t>・</a:t>
            </a:r>
            <a:r>
              <a:rPr lang="ja-JP" altLang="en-US" sz="2800" b="1" dirty="0">
                <a:solidFill>
                  <a:schemeClr val="accent1">
                    <a:lumMod val="50000"/>
                  </a:schemeClr>
                </a:solidFill>
                <a:cs typeface="+mn-cs"/>
              </a:rPr>
              <a:t>走</a:t>
            </a:r>
            <a:r>
              <a:rPr lang="ja-JP" altLang="en-US" sz="2800" b="1" dirty="0" smtClean="0">
                <a:solidFill>
                  <a:schemeClr val="accent1">
                    <a:lumMod val="50000"/>
                  </a:schemeClr>
                </a:solidFill>
                <a:cs typeface="+mn-cs"/>
              </a:rPr>
              <a:t>らせてみよう</a:t>
            </a:r>
            <a:endParaRPr lang="en-US" altLang="ja-JP" sz="2800" b="1" dirty="0" smtClean="0">
              <a:solidFill>
                <a:schemeClr val="accent1">
                  <a:lumMod val="50000"/>
                </a:schemeClr>
              </a:solidFill>
              <a:cs typeface="+mn-cs"/>
            </a:endParaRPr>
          </a:p>
          <a:p>
            <a:r>
              <a:rPr lang="ja-JP" altLang="en-US" sz="2800" b="1" dirty="0" smtClean="0">
                <a:solidFill>
                  <a:schemeClr val="accent1">
                    <a:lumMod val="50000"/>
                  </a:schemeClr>
                </a:solidFill>
                <a:cs typeface="+mn-cs"/>
              </a:rPr>
              <a:t>・行って戻ってくる</a:t>
            </a:r>
            <a:endParaRPr lang="en-US" altLang="ja-JP" sz="2800" b="1" dirty="0" smtClean="0">
              <a:solidFill>
                <a:schemeClr val="accent1">
                  <a:lumMod val="50000"/>
                </a:schemeClr>
              </a:solidFill>
              <a:cs typeface="+mn-cs"/>
            </a:endParaRPr>
          </a:p>
          <a:p>
            <a:r>
              <a:rPr lang="ja-JP" altLang="en-US" sz="2800" b="1" dirty="0" smtClean="0">
                <a:solidFill>
                  <a:schemeClr val="accent1">
                    <a:lumMod val="50000"/>
                  </a:schemeClr>
                </a:solidFill>
                <a:cs typeface="+mn-cs"/>
              </a:rPr>
              <a:t>・四角に走らせる</a:t>
            </a:r>
            <a:endParaRPr lang="en-US" altLang="ja-JP" sz="2800" b="1" dirty="0">
              <a:solidFill>
                <a:schemeClr val="accent1">
                  <a:lumMod val="50000"/>
                </a:schemeClr>
              </a:solidFill>
              <a:cs typeface="+mn-cs"/>
            </a:endParaRPr>
          </a:p>
        </p:txBody>
      </p:sp>
    </p:spTree>
    <p:extLst>
      <p:ext uri="{BB962C8B-B14F-4D97-AF65-F5344CB8AC3E}">
        <p14:creationId xmlns:p14="http://schemas.microsoft.com/office/powerpoint/2010/main" val="319374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32229" y="1277258"/>
            <a:ext cx="9143999" cy="471714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t"/>
          <a:lstStyle/>
          <a:p>
            <a:pPr lvl="1">
              <a:lnSpc>
                <a:spcPct val="150000"/>
              </a:lnSpc>
            </a:pPr>
            <a:r>
              <a:rPr lang="ja-JP" altLang="en-US" sz="3200" b="1" dirty="0" smtClean="0">
                <a:solidFill>
                  <a:schemeClr val="accent1">
                    <a:lumMod val="50000"/>
                  </a:schemeClr>
                </a:solidFill>
                <a:latin typeface="メイリオ" panose="020B0604030504040204" pitchFamily="50" charset="-128"/>
                <a:ea typeface="メイリオ" panose="020B0604030504040204" pitchFamily="50" charset="-128"/>
              </a:rPr>
              <a:t>・プログラミングして動かす</a:t>
            </a:r>
            <a:endParaRPr lang="en-US" altLang="ja-JP" sz="32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3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3200" b="1" dirty="0" smtClean="0">
                <a:solidFill>
                  <a:schemeClr val="accent1">
                    <a:lumMod val="50000"/>
                  </a:schemeClr>
                </a:solidFill>
                <a:latin typeface="メイリオ" panose="020B0604030504040204" pitchFamily="50" charset="-128"/>
                <a:ea typeface="メイリオ" panose="020B0604030504040204" pitchFamily="50" charset="-128"/>
              </a:rPr>
              <a:t>ドライブで遊ばない</a:t>
            </a:r>
            <a:endParaRPr lang="en-US" altLang="ja-JP" sz="1400" dirty="0">
              <a:solidFill>
                <a:schemeClr val="bg1"/>
              </a:solidFill>
              <a:latin typeface="HG創英角ﾎﾟｯﾌﾟ体" panose="040B0A09000000000000" pitchFamily="49" charset="-128"/>
              <a:ea typeface="HG創英角ﾎﾟｯﾌﾟ体" panose="040B0A09000000000000" pitchFamily="49" charset="-128"/>
            </a:endParaRPr>
          </a:p>
          <a:p>
            <a:pPr lvl="2"/>
            <a:endParaRPr lang="en-US" altLang="ja-JP" sz="1400" dirty="0">
              <a:solidFill>
                <a:schemeClr val="bg1"/>
              </a:solidFill>
              <a:latin typeface="HG創英角ﾎﾟｯﾌﾟ体" panose="040B0A09000000000000" pitchFamily="49" charset="-128"/>
              <a:ea typeface="HG創英角ﾎﾟｯﾌﾟ体" panose="040B0A09000000000000" pitchFamily="49" charset="-128"/>
            </a:endParaRPr>
          </a:p>
          <a:p>
            <a:pPr lvl="2"/>
            <a:endParaRPr lang="en-US" altLang="ja-JP" sz="1400" dirty="0">
              <a:solidFill>
                <a:schemeClr val="bg1"/>
              </a:solidFill>
              <a:latin typeface="HG創英角ﾎﾟｯﾌﾟ体" panose="040B0A09000000000000" pitchFamily="49" charset="-128"/>
              <a:ea typeface="HG創英角ﾎﾟｯﾌﾟ体" panose="040B0A09000000000000" pitchFamily="49" charset="-128"/>
            </a:endParaRPr>
          </a:p>
          <a:p>
            <a:pPr lvl="2"/>
            <a:r>
              <a:rPr lang="ja-JP" altLang="en-US" sz="1400" dirty="0">
                <a:solidFill>
                  <a:schemeClr val="bg1"/>
                </a:solidFill>
                <a:latin typeface="HG創英角ﾎﾟｯﾌﾟ体" panose="040B0A09000000000000" pitchFamily="49" charset="-128"/>
                <a:ea typeface="HG創英角ﾎﾟｯﾌﾟ体" panose="040B0A09000000000000" pitchFamily="49" charset="-128"/>
              </a:rPr>
              <a:t>　</a:t>
            </a:r>
          </a:p>
        </p:txBody>
      </p:sp>
      <p:sp>
        <p:nvSpPr>
          <p:cNvPr id="3" name="タイトル 2"/>
          <p:cNvSpPr>
            <a:spLocks noGrp="1"/>
          </p:cNvSpPr>
          <p:nvPr>
            <p:ph type="title"/>
          </p:nvPr>
        </p:nvSpPr>
        <p:spPr>
          <a:xfrm>
            <a:off x="972456" y="333830"/>
            <a:ext cx="7542893" cy="943428"/>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追加のルール</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a:xfrm>
            <a:off x="4037043" y="6356351"/>
            <a:ext cx="773723" cy="365125"/>
          </a:xfrm>
        </p:spPr>
        <p:txBody>
          <a:bodyPr/>
          <a:lstStyle/>
          <a:p>
            <a:fld id="{A9FA84E1-01B2-44F7-8463-C54C0E866A38}" type="slidenum">
              <a:rPr kumimoji="1" lang="ja-JP" altLang="en-US" smtClean="0"/>
              <a:pPr/>
              <a:t>22</a:t>
            </a:fld>
            <a:endParaRPr kumimoji="1" lang="ja-JP" altLang="en-US" dirty="0"/>
          </a:p>
        </p:txBody>
      </p:sp>
    </p:spTree>
    <p:extLst>
      <p:ext uri="{BB962C8B-B14F-4D97-AF65-F5344CB8AC3E}">
        <p14:creationId xmlns:p14="http://schemas.microsoft.com/office/powerpoint/2010/main" val="2796620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3" cstate="print">
            <a:extLst>
              <a:ext uri="{28A0092B-C50C-407E-A947-70E740481C1C}">
                <a14:useLocalDpi xmlns:a14="http://schemas.microsoft.com/office/drawing/2010/main" val="0"/>
              </a:ext>
            </a:extLst>
          </a:blip>
          <a:srcRect l="18611" t="17963" r="51528" b="28889"/>
          <a:stretch/>
        </p:blipFill>
        <p:spPr>
          <a:xfrm>
            <a:off x="6034847" y="3434596"/>
            <a:ext cx="2038766" cy="2721518"/>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走らせてみよう</a:t>
            </a:r>
          </a:p>
        </p:txBody>
      </p:sp>
      <p:sp>
        <p:nvSpPr>
          <p:cNvPr id="3" name="正方形/長方形 2"/>
          <p:cNvSpPr/>
          <p:nvPr/>
        </p:nvSpPr>
        <p:spPr>
          <a:xfrm>
            <a:off x="261257" y="1287206"/>
            <a:ext cx="8882743" cy="523220"/>
          </a:xfrm>
          <a:prstGeom prst="rect">
            <a:avLst/>
          </a:prstGeom>
        </p:spPr>
        <p:txBody>
          <a:bodyPr wrap="square">
            <a:spAutoFit/>
          </a:bodyPr>
          <a:lstStyle/>
          <a:p>
            <a:pPr lvl="1"/>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を走らせるには</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6180166" y="2640852"/>
            <a:ext cx="2805985" cy="738664"/>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753" t="21218" r="64408" b="70753"/>
          <a:stretch/>
        </p:blipFill>
        <p:spPr>
          <a:xfrm>
            <a:off x="1902941" y="2640852"/>
            <a:ext cx="4757279" cy="822273"/>
          </a:xfrm>
          <a:prstGeom prst="rect">
            <a:avLst/>
          </a:prstGeom>
        </p:spPr>
      </p:pic>
      <p:sp>
        <p:nvSpPr>
          <p:cNvPr id="12" name="楕円 9">
            <a:extLst>
              <a:ext uri="{FF2B5EF4-FFF2-40B4-BE49-F238E27FC236}">
                <a16:creationId xmlns="" xmlns:a16="http://schemas.microsoft.com/office/drawing/2014/main" id="{EB69B134-3BF8-488A-BBB2-82DB8A397CCB}"/>
              </a:ext>
            </a:extLst>
          </p:cNvPr>
          <p:cNvSpPr/>
          <p:nvPr/>
        </p:nvSpPr>
        <p:spPr>
          <a:xfrm>
            <a:off x="2673962" y="267550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9">
            <a:extLst>
              <a:ext uri="{FF2B5EF4-FFF2-40B4-BE49-F238E27FC236}">
                <a16:creationId xmlns="" xmlns:a16="http://schemas.microsoft.com/office/drawing/2014/main" id="{EB69B134-3BF8-488A-BBB2-82DB8A397CCB}"/>
              </a:ext>
            </a:extLst>
          </p:cNvPr>
          <p:cNvSpPr/>
          <p:nvPr/>
        </p:nvSpPr>
        <p:spPr>
          <a:xfrm>
            <a:off x="3995677" y="267550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9">
            <a:extLst>
              <a:ext uri="{FF2B5EF4-FFF2-40B4-BE49-F238E27FC236}">
                <a16:creationId xmlns="" xmlns:a16="http://schemas.microsoft.com/office/drawing/2014/main" id="{EB69B134-3BF8-488A-BBB2-82DB8A397CCB}"/>
              </a:ext>
            </a:extLst>
          </p:cNvPr>
          <p:cNvSpPr/>
          <p:nvPr/>
        </p:nvSpPr>
        <p:spPr>
          <a:xfrm>
            <a:off x="5938448" y="267550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t="19074" r="70417" b="27778"/>
          <a:stretch/>
        </p:blipFill>
        <p:spPr>
          <a:xfrm>
            <a:off x="1093720" y="3459674"/>
            <a:ext cx="2019785" cy="2721518"/>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3889" t="19074" r="66389" b="27778"/>
          <a:stretch/>
        </p:blipFill>
        <p:spPr>
          <a:xfrm>
            <a:off x="3448663" y="3455988"/>
            <a:ext cx="2029275" cy="2721518"/>
          </a:xfrm>
          <a:prstGeom prst="rect">
            <a:avLst/>
          </a:prstGeom>
        </p:spPr>
      </p:pic>
      <p:cxnSp>
        <p:nvCxnSpPr>
          <p:cNvPr id="13" name="直線矢印コネクタ 12"/>
          <p:cNvCxnSpPr/>
          <p:nvPr/>
        </p:nvCxnSpPr>
        <p:spPr>
          <a:xfrm flipH="1">
            <a:off x="2529646" y="3328716"/>
            <a:ext cx="330305" cy="610929"/>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3848295" y="3328716"/>
            <a:ext cx="330305" cy="610929"/>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6418416" y="3328716"/>
            <a:ext cx="336696" cy="620984"/>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093719" y="5575300"/>
            <a:ext cx="1979682" cy="606019"/>
          </a:xfrm>
          <a:prstGeom prst="rect">
            <a:avLst/>
          </a:prstGeom>
        </p:spPr>
        <p:txBody>
          <a:bodyPr wrap="square">
            <a:noAutofit/>
          </a:bodyPr>
          <a:lstStyle/>
          <a:p>
            <a:pPr marL="0" lvl="1" algn="ctr">
              <a:lnSpc>
                <a:spcPct val="150000"/>
              </a:lnSpc>
            </a:pPr>
            <a:r>
              <a:rPr lang="ja-JP" altLang="en-US" sz="2800" b="1" dirty="0" smtClean="0">
                <a:solidFill>
                  <a:srgbClr val="FF6600"/>
                </a:solidFill>
                <a:latin typeface="メイリオ" panose="020B0604030504040204" pitchFamily="50" charset="-128"/>
                <a:ea typeface="メイリオ" panose="020B0604030504040204" pitchFamily="50" charset="-128"/>
              </a:rPr>
              <a:t>方向</a:t>
            </a:r>
            <a:endParaRPr lang="en-US" altLang="ja-JP" sz="2800" b="1" dirty="0" smtClean="0">
              <a:solidFill>
                <a:srgbClr val="FF6600"/>
              </a:solidFill>
              <a:latin typeface="メイリオ" panose="020B0604030504040204" pitchFamily="50" charset="-128"/>
              <a:ea typeface="メイリオ" panose="020B0604030504040204" pitchFamily="50" charset="-128"/>
            </a:endParaRPr>
          </a:p>
        </p:txBody>
      </p:sp>
      <p:sp>
        <p:nvSpPr>
          <p:cNvPr id="26" name="正方形/長方形 25"/>
          <p:cNvSpPr/>
          <p:nvPr/>
        </p:nvSpPr>
        <p:spPr>
          <a:xfrm>
            <a:off x="3479577" y="5575300"/>
            <a:ext cx="1981423" cy="606019"/>
          </a:xfrm>
          <a:prstGeom prst="rect">
            <a:avLst/>
          </a:prstGeom>
        </p:spPr>
        <p:txBody>
          <a:bodyPr wrap="square">
            <a:noAutofit/>
          </a:bodyPr>
          <a:lstStyle/>
          <a:p>
            <a:pPr marL="0" lvl="1" algn="ctr">
              <a:lnSpc>
                <a:spcPct val="150000"/>
              </a:lnSpc>
            </a:pPr>
            <a:r>
              <a:rPr lang="ja-JP" altLang="en-US" sz="2800" b="1" dirty="0" smtClean="0">
                <a:solidFill>
                  <a:srgbClr val="FF6600"/>
                </a:solidFill>
                <a:latin typeface="メイリオ" panose="020B0604030504040204" pitchFamily="50" charset="-128"/>
                <a:ea typeface="メイリオ" panose="020B0604030504040204" pitchFamily="50" charset="-128"/>
              </a:rPr>
              <a:t>スピード</a:t>
            </a:r>
            <a:endParaRPr lang="en-US" altLang="ja-JP" sz="2800" b="1" dirty="0" smtClean="0">
              <a:solidFill>
                <a:srgbClr val="FF6600"/>
              </a:solidFill>
              <a:latin typeface="メイリオ" panose="020B0604030504040204" pitchFamily="50" charset="-128"/>
              <a:ea typeface="メイリオ" panose="020B0604030504040204" pitchFamily="50" charset="-128"/>
            </a:endParaRPr>
          </a:p>
        </p:txBody>
      </p:sp>
      <p:sp>
        <p:nvSpPr>
          <p:cNvPr id="27" name="正方形/長方形 26"/>
          <p:cNvSpPr/>
          <p:nvPr/>
        </p:nvSpPr>
        <p:spPr>
          <a:xfrm>
            <a:off x="7146415" y="5581496"/>
            <a:ext cx="905386" cy="653683"/>
          </a:xfrm>
          <a:prstGeom prst="rect">
            <a:avLst/>
          </a:prstGeom>
        </p:spPr>
        <p:txBody>
          <a:bodyPr wrap="square">
            <a:noAutofit/>
          </a:bodyPr>
          <a:lstStyle/>
          <a:p>
            <a:pPr marL="0" lvl="1" algn="ctr">
              <a:lnSpc>
                <a:spcPct val="150000"/>
              </a:lnSpc>
            </a:pPr>
            <a:r>
              <a:rPr lang="ja-JP" altLang="en-US" sz="2800" b="1" dirty="0" smtClean="0">
                <a:solidFill>
                  <a:srgbClr val="FF6600"/>
                </a:solidFill>
                <a:latin typeface="メイリオ" panose="020B0604030504040204" pitchFamily="50" charset="-128"/>
                <a:ea typeface="メイリオ" panose="020B0604030504040204" pitchFamily="50" charset="-128"/>
              </a:rPr>
              <a:t>時間</a:t>
            </a:r>
            <a:endParaRPr lang="en-US" altLang="ja-JP" sz="2800" b="1" dirty="0" smtClean="0">
              <a:solidFill>
                <a:srgbClr val="FF6600"/>
              </a:solidFill>
              <a:latin typeface="メイリオ" panose="020B0604030504040204" pitchFamily="50" charset="-128"/>
              <a:ea typeface="メイリオ" panose="020B0604030504040204" pitchFamily="50" charset="-128"/>
            </a:endParaRPr>
          </a:p>
        </p:txBody>
      </p:sp>
      <p:pic>
        <p:nvPicPr>
          <p:cNvPr id="19" name="図 18"/>
          <p:cNvPicPr>
            <a:picLocks noChangeAspect="1"/>
          </p:cNvPicPr>
          <p:nvPr/>
        </p:nvPicPr>
        <p:blipFill rotWithShape="1">
          <a:blip r:embed="rId7">
            <a:extLst>
              <a:ext uri="{28A0092B-C50C-407E-A947-70E740481C1C}">
                <a14:useLocalDpi xmlns:a14="http://schemas.microsoft.com/office/drawing/2010/main" val="0"/>
              </a:ext>
            </a:extLst>
          </a:blip>
          <a:srcRect l="860" t="9463" r="63763" b="73620"/>
          <a:stretch/>
        </p:blipFill>
        <p:spPr>
          <a:xfrm>
            <a:off x="4786393" y="670273"/>
            <a:ext cx="4140637" cy="1485015"/>
          </a:xfrm>
          <a:prstGeom prst="rect">
            <a:avLst/>
          </a:prstGeom>
        </p:spPr>
      </p:pic>
      <p:pic>
        <p:nvPicPr>
          <p:cNvPr id="20" name="図 19"/>
          <p:cNvPicPr>
            <a:picLocks noChangeAspect="1"/>
          </p:cNvPicPr>
          <p:nvPr/>
        </p:nvPicPr>
        <p:blipFill>
          <a:blip r:embed="rId8" cstate="print">
            <a:extLst>
              <a:ext uri="{BEBA8EAE-BF5A-486C-A8C5-ECC9F3942E4B}">
                <a14:imgProps xmlns:a14="http://schemas.microsoft.com/office/drawing/2010/main">
                  <a14:imgLayer r:embed="rId9">
                    <a14:imgEffect>
                      <a14:saturation sat="94000"/>
                    </a14:imgEffect>
                  </a14:imgLayer>
                </a14:imgProps>
              </a:ext>
              <a:ext uri="{28A0092B-C50C-407E-A947-70E740481C1C}">
                <a14:useLocalDpi xmlns:a14="http://schemas.microsoft.com/office/drawing/2010/main" val="0"/>
              </a:ext>
            </a:extLst>
          </a:blip>
          <a:stretch>
            <a:fillRect/>
          </a:stretch>
        </p:blipFill>
        <p:spPr>
          <a:xfrm>
            <a:off x="242854" y="4430298"/>
            <a:ext cx="641446" cy="641446"/>
          </a:xfrm>
          <a:prstGeom prst="rect">
            <a:avLst/>
          </a:prstGeom>
          <a:effectLst>
            <a:outerShdw blurRad="50800" dist="50800" dir="5400000" algn="ctr" rotWithShape="0">
              <a:srgbClr val="000000"/>
            </a:outerShdw>
          </a:effectLst>
        </p:spPr>
      </p:pic>
      <p:cxnSp>
        <p:nvCxnSpPr>
          <p:cNvPr id="21" name="直線矢印コネクタ 20"/>
          <p:cNvCxnSpPr/>
          <p:nvPr/>
        </p:nvCxnSpPr>
        <p:spPr>
          <a:xfrm flipH="1" flipV="1">
            <a:off x="565916" y="235467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4201634" y="1987196"/>
            <a:ext cx="5043966" cy="646331"/>
          </a:xfrm>
          <a:prstGeom prst="rect">
            <a:avLst/>
          </a:prstGeom>
        </p:spPr>
        <p:txBody>
          <a:bodyPr wrap="square">
            <a:spAutoFit/>
          </a:bodyPr>
          <a:lstStyle/>
          <a:p>
            <a:pPr lvl="1">
              <a:lnSpc>
                <a:spcPct val="150000"/>
              </a:lnSpc>
            </a:pP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スタート前に</a:t>
            </a:r>
            <a:r>
              <a:rPr lang="en-US" altLang="ja-JP" sz="2400" b="1" dirty="0" smtClean="0">
                <a:solidFill>
                  <a:srgbClr val="FF6600"/>
                </a:solidFill>
                <a:latin typeface="メイリオ" panose="020B0604030504040204" pitchFamily="50" charset="-128"/>
                <a:ea typeface="メイリオ" panose="020B0604030504040204" pitchFamily="50" charset="-128"/>
              </a:rPr>
              <a:t>AIM</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を忘れないで</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9351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581" t="9458" r="61977" b="67752"/>
          <a:stretch/>
        </p:blipFill>
        <p:spPr>
          <a:xfrm>
            <a:off x="3373009" y="2592147"/>
            <a:ext cx="4382332" cy="2000561"/>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rPr>
              <a:t>行って戻ってくる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行って（</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）戻って（</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180°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）くる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2828502" y="4592708"/>
            <a:ext cx="5380638" cy="1384995"/>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どうでしょう？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行って戻ってきましたか</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30" name="図 29"/>
          <p:cNvPicPr>
            <a:picLocks noChangeAspect="1"/>
          </p:cNvPicPr>
          <p:nvPr/>
        </p:nvPicPr>
        <p:blipFill>
          <a:blip r:embed="rId4" cstate="print">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val="0"/>
              </a:ext>
            </a:extLst>
          </a:blip>
          <a:stretch>
            <a:fillRect/>
          </a:stretch>
        </p:blipFill>
        <p:spPr>
          <a:xfrm>
            <a:off x="987400" y="4278048"/>
            <a:ext cx="641446" cy="641446"/>
          </a:xfrm>
          <a:prstGeom prst="rect">
            <a:avLst/>
          </a:prstGeom>
          <a:effectLst>
            <a:outerShdw blurRad="50800" dist="50800" dir="5400000" algn="ctr" rotWithShape="0">
              <a:srgbClr val="000000"/>
            </a:outerShdw>
          </a:effectLst>
        </p:spPr>
      </p:pic>
      <p:cxnSp>
        <p:nvCxnSpPr>
          <p:cNvPr id="31" name="直線矢印コネクタ 30"/>
          <p:cNvCxnSpPr/>
          <p:nvPr/>
        </p:nvCxnSpPr>
        <p:spPr>
          <a:xfrm flipH="1" flipV="1">
            <a:off x="1172811" y="22024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1468760" y="22024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396641" y="3036930"/>
            <a:ext cx="732189" cy="738664"/>
          </a:xfrm>
          <a:prstGeom prst="rect">
            <a:avLst/>
          </a:prstGeom>
        </p:spPr>
        <p:txBody>
          <a:bodyPr wrap="square">
            <a:spAutoFit/>
          </a:bodyPr>
          <a:lstStyle/>
          <a:p>
            <a:pPr marL="0" lvl="1" algn="ctr">
              <a:lnSpc>
                <a:spcPct val="150000"/>
              </a:lnSpc>
            </a:pP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0°</a:t>
            </a:r>
          </a:p>
        </p:txBody>
      </p:sp>
      <p:sp>
        <p:nvSpPr>
          <p:cNvPr id="35" name="正方形/長方形 34"/>
          <p:cNvSpPr/>
          <p:nvPr/>
        </p:nvSpPr>
        <p:spPr>
          <a:xfrm>
            <a:off x="1582634" y="3036930"/>
            <a:ext cx="1127893" cy="738664"/>
          </a:xfrm>
          <a:prstGeom prst="rect">
            <a:avLst/>
          </a:prstGeom>
        </p:spPr>
        <p:txBody>
          <a:bodyPr wrap="square">
            <a:spAutoFit/>
          </a:bodyPr>
          <a:lstStyle/>
          <a:p>
            <a:pPr marL="0" lvl="1" algn="ctr">
              <a:lnSpc>
                <a:spcPct val="150000"/>
              </a:lnSpc>
            </a:pP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18</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0</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a:t>
            </a:r>
          </a:p>
        </p:txBody>
      </p:sp>
      <p:sp>
        <p:nvSpPr>
          <p:cNvPr id="14" name="正方形/長方形 13"/>
          <p:cNvSpPr/>
          <p:nvPr/>
        </p:nvSpPr>
        <p:spPr>
          <a:xfrm>
            <a:off x="2828502" y="1731181"/>
            <a:ext cx="5380638" cy="684803"/>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戻るには方向を逆にします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287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行って戻ってくる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行って戻ってこさせる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2371302" y="4592709"/>
            <a:ext cx="6074198" cy="954107"/>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これが大事</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a:r>
            <a:b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b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急に方向</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転換</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はできないので</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30" name="図 29"/>
          <p:cNvPicPr>
            <a:picLocks noChangeAspect="1"/>
          </p:cNvPicPr>
          <p:nvPr/>
        </p:nvPicPr>
        <p:blipFill>
          <a:blip r:embed="rId3" cstate="print">
            <a:extLst>
              <a:ext uri="{BEBA8EAE-BF5A-486C-A8C5-ECC9F3942E4B}">
                <a14:imgProps xmlns:a14="http://schemas.microsoft.com/office/drawing/2010/main">
                  <a14:imgLayer r:embed="rId4">
                    <a14:imgEffect>
                      <a14:saturation sat="94000"/>
                    </a14:imgEffect>
                  </a14:imgLayer>
                </a14:imgProps>
              </a:ext>
              <a:ext uri="{28A0092B-C50C-407E-A947-70E740481C1C}">
                <a14:useLocalDpi xmlns:a14="http://schemas.microsoft.com/office/drawing/2010/main" val="0"/>
              </a:ext>
            </a:extLst>
          </a:blip>
          <a:stretch>
            <a:fillRect/>
          </a:stretch>
        </p:blipFill>
        <p:spPr>
          <a:xfrm>
            <a:off x="987400" y="4278048"/>
            <a:ext cx="641446" cy="641446"/>
          </a:xfrm>
          <a:prstGeom prst="rect">
            <a:avLst/>
          </a:prstGeom>
          <a:effectLst>
            <a:outerShdw blurRad="50800" dist="50800" dir="5400000" algn="ctr" rotWithShape="0">
              <a:srgbClr val="000000"/>
            </a:outerShdw>
          </a:effectLst>
        </p:spPr>
      </p:pic>
      <p:cxnSp>
        <p:nvCxnSpPr>
          <p:cNvPr id="31" name="直線矢印コネクタ 30"/>
          <p:cNvCxnSpPr/>
          <p:nvPr/>
        </p:nvCxnSpPr>
        <p:spPr>
          <a:xfrm flipH="1" flipV="1">
            <a:off x="1172811" y="22024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1468760" y="22024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l="645" t="9463" r="62688" b="62007"/>
          <a:stretch/>
        </p:blipFill>
        <p:spPr>
          <a:xfrm>
            <a:off x="2337288" y="2009794"/>
            <a:ext cx="4291623" cy="2504432"/>
          </a:xfrm>
          <a:prstGeom prst="rect">
            <a:avLst/>
          </a:prstGeom>
        </p:spPr>
      </p:pic>
      <p:sp>
        <p:nvSpPr>
          <p:cNvPr id="13" name="四角形: 角を丸くする 18">
            <a:extLst>
              <a:ext uri="{FF2B5EF4-FFF2-40B4-BE49-F238E27FC236}">
                <a16:creationId xmlns="" xmlns:a16="http://schemas.microsoft.com/office/drawing/2014/main" id="{BE638E63-6823-4E4D-BE6E-7E7F64A7284C}"/>
              </a:ext>
            </a:extLst>
          </p:cNvPr>
          <p:cNvSpPr/>
          <p:nvPr/>
        </p:nvSpPr>
        <p:spPr>
          <a:xfrm>
            <a:off x="2337288" y="2837107"/>
            <a:ext cx="1523512" cy="744293"/>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a:off x="3822699" y="3540352"/>
            <a:ext cx="622300" cy="1043950"/>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3404459" y="2967677"/>
            <a:ext cx="5142641" cy="461665"/>
          </a:xfrm>
          <a:prstGeom prst="rect">
            <a:avLst/>
          </a:prstGeom>
        </p:spPr>
        <p:txBody>
          <a:bodyPr wrap="square">
            <a:spAutoFit/>
          </a:bodyPr>
          <a:lstStyle/>
          <a:p>
            <a:pPr lvl="1"/>
            <a:r>
              <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rPr>
              <a:t>2</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秒遅れて（待って）から次に</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5491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走らせてみる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四角に走らせる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30" name="図 29"/>
          <p:cNvPicPr>
            <a:picLocks noChangeAspect="1"/>
          </p:cNvPicPr>
          <p:nvPr/>
        </p:nvPicPr>
        <p:blipFill>
          <a:blip r:embed="rId3" cstate="print">
            <a:extLst>
              <a:ext uri="{BEBA8EAE-BF5A-486C-A8C5-ECC9F3942E4B}">
                <a14:imgProps xmlns:a14="http://schemas.microsoft.com/office/drawing/2010/main">
                  <a14:imgLayer r:embed="rId4">
                    <a14:imgEffect>
                      <a14:saturation sat="94000"/>
                    </a14:imgEffect>
                  </a14:imgLayer>
                </a14:imgProps>
              </a:ext>
              <a:ext uri="{28A0092B-C50C-407E-A947-70E740481C1C}">
                <a14:useLocalDpi xmlns:a14="http://schemas.microsoft.com/office/drawing/2010/main" val="0"/>
              </a:ext>
            </a:extLst>
          </a:blip>
          <a:stretch>
            <a:fillRect/>
          </a:stretch>
        </p:blipFill>
        <p:spPr>
          <a:xfrm>
            <a:off x="695300" y="4722548"/>
            <a:ext cx="641446" cy="641446"/>
          </a:xfrm>
          <a:prstGeom prst="rect">
            <a:avLst/>
          </a:prstGeom>
          <a:effectLst>
            <a:outerShdw blurRad="50800" dist="50800" dir="5400000" algn="ctr" rotWithShape="0">
              <a:srgbClr val="000000"/>
            </a:outerShdw>
          </a:effectLst>
        </p:spPr>
      </p:pic>
      <p:cxnSp>
        <p:nvCxnSpPr>
          <p:cNvPr id="31" name="直線矢印コネクタ 30"/>
          <p:cNvCxnSpPr/>
          <p:nvPr/>
        </p:nvCxnSpPr>
        <p:spPr>
          <a:xfrm flipH="1" flipV="1">
            <a:off x="1033111" y="26469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3310260" y="26469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879" t="9671" r="62418" b="38315"/>
          <a:stretch/>
        </p:blipFill>
        <p:spPr>
          <a:xfrm>
            <a:off x="4572000" y="1109531"/>
            <a:ext cx="4295837" cy="4565914"/>
          </a:xfrm>
          <a:prstGeom prst="rect">
            <a:avLst/>
          </a:prstGeom>
        </p:spPr>
      </p:pic>
      <p:sp>
        <p:nvSpPr>
          <p:cNvPr id="14" name="正方形/長方形 13"/>
          <p:cNvSpPr/>
          <p:nvPr/>
        </p:nvSpPr>
        <p:spPr>
          <a:xfrm>
            <a:off x="307741" y="3481430"/>
            <a:ext cx="732189" cy="738664"/>
          </a:xfrm>
          <a:prstGeom prst="rect">
            <a:avLst/>
          </a:prstGeom>
        </p:spPr>
        <p:txBody>
          <a:bodyPr wrap="square">
            <a:spAutoFit/>
          </a:bodyPr>
          <a:lstStyle/>
          <a:p>
            <a:pPr marL="0" lvl="1" algn="ctr">
              <a:lnSpc>
                <a:spcPct val="150000"/>
              </a:lnSpc>
            </a:pP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0°</a:t>
            </a:r>
          </a:p>
        </p:txBody>
      </p:sp>
      <p:sp>
        <p:nvSpPr>
          <p:cNvPr id="16" name="正方形/長方形 15"/>
          <p:cNvSpPr/>
          <p:nvPr/>
        </p:nvSpPr>
        <p:spPr>
          <a:xfrm>
            <a:off x="3318574" y="3448771"/>
            <a:ext cx="1127893" cy="738664"/>
          </a:xfrm>
          <a:prstGeom prst="rect">
            <a:avLst/>
          </a:prstGeom>
        </p:spPr>
        <p:txBody>
          <a:bodyPr wrap="square">
            <a:spAutoFit/>
          </a:bodyPr>
          <a:lstStyle/>
          <a:p>
            <a:pPr marL="0" lvl="1" algn="ctr">
              <a:lnSpc>
                <a:spcPct val="150000"/>
              </a:lnSpc>
            </a:pP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18</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0</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a:t>
            </a:r>
          </a:p>
        </p:txBody>
      </p:sp>
      <p:cxnSp>
        <p:nvCxnSpPr>
          <p:cNvPr id="17" name="直線矢印コネクタ 16"/>
          <p:cNvCxnSpPr/>
          <p:nvPr/>
        </p:nvCxnSpPr>
        <p:spPr>
          <a:xfrm rot="16200000" flipH="1" flipV="1">
            <a:off x="2183385" y="3675626"/>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V="1">
            <a:off x="2183385" y="1630708"/>
            <a:ext cx="1" cy="2075624"/>
          </a:xfrm>
          <a:prstGeom prst="straightConnector1">
            <a:avLst/>
          </a:prstGeom>
          <a:ln w="1206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1547649" y="2009398"/>
            <a:ext cx="1386051" cy="738664"/>
          </a:xfrm>
          <a:prstGeom prst="rect">
            <a:avLst/>
          </a:prstGeom>
        </p:spPr>
        <p:txBody>
          <a:bodyPr wrap="square">
            <a:spAutoFit/>
          </a:bodyPr>
          <a:lstStyle/>
          <a:p>
            <a:pPr marL="0" lvl="1" algn="ctr">
              <a:lnSpc>
                <a:spcPct val="150000"/>
              </a:lnSpc>
            </a:pP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90°</a:t>
            </a:r>
          </a:p>
        </p:txBody>
      </p:sp>
      <p:sp>
        <p:nvSpPr>
          <p:cNvPr id="21" name="正方形/長方形 20"/>
          <p:cNvSpPr/>
          <p:nvPr/>
        </p:nvSpPr>
        <p:spPr>
          <a:xfrm>
            <a:off x="1547649" y="4625330"/>
            <a:ext cx="1386051" cy="684803"/>
          </a:xfrm>
          <a:prstGeom prst="rect">
            <a:avLst/>
          </a:prstGeom>
        </p:spPr>
        <p:txBody>
          <a:bodyPr wrap="square">
            <a:spAutoFit/>
          </a:bodyPr>
          <a:lstStyle/>
          <a:p>
            <a:pPr marL="0" lvl="1" algn="ctr">
              <a:lnSpc>
                <a:spcPct val="150000"/>
              </a:lnSpc>
            </a:pP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270°</a:t>
            </a:r>
          </a:p>
        </p:txBody>
      </p:sp>
    </p:spTree>
    <p:extLst>
      <p:ext uri="{BB962C8B-B14F-4D97-AF65-F5344CB8AC3E}">
        <p14:creationId xmlns:p14="http://schemas.microsoft.com/office/powerpoint/2010/main" val="2557892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7" y="1276889"/>
            <a:ext cx="9289369" cy="1428436"/>
          </a:xfrm>
        </p:spPr>
        <p:txBody>
          <a:bodyPr/>
          <a:lstStyle/>
          <a:p>
            <a:pPr marL="2424113" indent="-2424113"/>
            <a:r>
              <a:rPr lang="ja-JP" altLang="en-US" dirty="0">
                <a:solidFill>
                  <a:srgbClr val="FF6600"/>
                </a:solidFill>
              </a:rPr>
              <a:t>プログラミング</a:t>
            </a:r>
            <a:r>
              <a:rPr lang="ja-JP" altLang="en-US" dirty="0">
                <a:solidFill>
                  <a:schemeClr val="accent1">
                    <a:lumMod val="50000"/>
                  </a:schemeClr>
                </a:solidFill>
              </a:rPr>
              <a:t>して</a:t>
            </a:r>
            <a:r>
              <a:rPr lang="en-US" altLang="ja-JP" dirty="0">
                <a:solidFill>
                  <a:schemeClr val="accent1">
                    <a:lumMod val="50000"/>
                  </a:schemeClr>
                </a:solidFill>
              </a:rPr>
              <a:t/>
            </a:r>
            <a:br>
              <a:rPr lang="en-US" altLang="ja-JP" dirty="0">
                <a:solidFill>
                  <a:schemeClr val="accent1">
                    <a:lumMod val="50000"/>
                  </a:schemeClr>
                </a:solidFill>
              </a:rPr>
            </a:br>
            <a:r>
              <a:rPr lang="ja-JP" altLang="en-US" dirty="0">
                <a:solidFill>
                  <a:schemeClr val="accent1">
                    <a:lumMod val="50000"/>
                  </a:schemeClr>
                </a:solidFill>
              </a:rPr>
              <a:t>明るさチェック！</a:t>
            </a:r>
            <a:endParaRPr kumimoji="1" lang="ja-JP" altLang="en-US" dirty="0"/>
          </a:p>
        </p:txBody>
      </p:sp>
      <p:sp>
        <p:nvSpPr>
          <p:cNvPr id="3" name="テキスト プレースホルダー 2"/>
          <p:cNvSpPr>
            <a:spLocks noGrp="1"/>
          </p:cNvSpPr>
          <p:nvPr>
            <p:ph type="body" idx="1"/>
          </p:nvPr>
        </p:nvSpPr>
        <p:spPr/>
        <p:txBody>
          <a:bodyPr anchor="b">
            <a:normAutofit/>
          </a:bodyPr>
          <a:lstStyle/>
          <a:p>
            <a:r>
              <a:rPr lang="ja-JP" altLang="en-US" sz="2800" b="1" dirty="0">
                <a:solidFill>
                  <a:schemeClr val="accent1">
                    <a:lumMod val="50000"/>
                  </a:schemeClr>
                </a:solidFill>
                <a:cs typeface="+mn-cs"/>
              </a:rPr>
              <a:t>・</a:t>
            </a:r>
            <a:r>
              <a:rPr lang="ja-JP" altLang="en-US" sz="2800" b="1" dirty="0" smtClean="0">
                <a:solidFill>
                  <a:schemeClr val="accent1">
                    <a:lumMod val="50000"/>
                  </a:schemeClr>
                </a:solidFill>
                <a:cs typeface="+mn-cs"/>
              </a:rPr>
              <a:t>しゃべらせる</a:t>
            </a:r>
            <a:endParaRPr lang="en-US" altLang="ja-JP" sz="2800" b="1" dirty="0">
              <a:solidFill>
                <a:schemeClr val="accent1">
                  <a:lumMod val="50000"/>
                </a:schemeClr>
              </a:solidFill>
              <a:cs typeface="+mn-cs"/>
            </a:endParaRPr>
          </a:p>
          <a:p>
            <a:r>
              <a:rPr lang="ja-JP" altLang="en-US" sz="2800" b="1" dirty="0">
                <a:solidFill>
                  <a:schemeClr val="accent1">
                    <a:lumMod val="50000"/>
                  </a:schemeClr>
                </a:solidFill>
                <a:cs typeface="+mn-cs"/>
              </a:rPr>
              <a:t>・明るさを</a:t>
            </a:r>
            <a:r>
              <a:rPr lang="ja-JP" altLang="en-US" sz="2800" b="1" dirty="0" smtClean="0">
                <a:solidFill>
                  <a:schemeClr val="accent1">
                    <a:lumMod val="50000"/>
                  </a:schemeClr>
                </a:solidFill>
                <a:cs typeface="+mn-cs"/>
              </a:rPr>
              <a:t>チェック（</a:t>
            </a:r>
            <a:r>
              <a:rPr lang="ja-JP" altLang="en-US" sz="2800" b="1" dirty="0">
                <a:solidFill>
                  <a:schemeClr val="accent1">
                    <a:lumMod val="50000"/>
                  </a:schemeClr>
                </a:solidFill>
                <a:cs typeface="+mn-cs"/>
              </a:rPr>
              <a:t>分岐処理）</a:t>
            </a:r>
            <a:endParaRPr lang="en-US" altLang="ja-JP" sz="2800" b="1" dirty="0">
              <a:solidFill>
                <a:schemeClr val="accent1">
                  <a:lumMod val="50000"/>
                </a:schemeClr>
              </a:solidFill>
              <a:cs typeface="+mn-cs"/>
            </a:endParaRPr>
          </a:p>
          <a:p>
            <a:r>
              <a:rPr lang="ja-JP" altLang="en-US" sz="2800" b="1" dirty="0" smtClean="0">
                <a:solidFill>
                  <a:schemeClr val="accent1">
                    <a:lumMod val="50000"/>
                  </a:schemeClr>
                </a:solidFill>
                <a:cs typeface="+mn-cs"/>
              </a:rPr>
              <a:t>・くり返し明るさチェック（</a:t>
            </a:r>
            <a:r>
              <a:rPr lang="ja-JP" altLang="en-US" sz="2800" b="1" dirty="0">
                <a:solidFill>
                  <a:schemeClr val="accent1">
                    <a:lumMod val="50000"/>
                  </a:schemeClr>
                </a:solidFill>
                <a:cs typeface="+mn-cs"/>
              </a:rPr>
              <a:t>反復処理）</a:t>
            </a:r>
            <a:endParaRPr lang="en-US" altLang="ja-JP" sz="2800" b="1" dirty="0">
              <a:solidFill>
                <a:schemeClr val="accent1">
                  <a:lumMod val="50000"/>
                </a:schemeClr>
              </a:solidFill>
              <a:cs typeface="+mn-cs"/>
            </a:endParaRPr>
          </a:p>
        </p:txBody>
      </p:sp>
    </p:spTree>
    <p:extLst>
      <p:ext uri="{BB962C8B-B14F-4D97-AF65-F5344CB8AC3E}">
        <p14:creationId xmlns:p14="http://schemas.microsoft.com/office/powerpoint/2010/main" val="4071244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しゃべらせる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28</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入力した文字列を読み上げる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462139" y="3807068"/>
            <a:ext cx="3941837"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5833" t="22916" r="60208" b="66146"/>
          <a:stretch/>
        </p:blipFill>
        <p:spPr>
          <a:xfrm>
            <a:off x="891185" y="2813884"/>
            <a:ext cx="2336865" cy="800100"/>
          </a:xfrm>
          <a:prstGeom prst="rect">
            <a:avLst/>
          </a:prstGeom>
        </p:spPr>
      </p:pic>
      <p:sp>
        <p:nvSpPr>
          <p:cNvPr id="16" name="四角形: 角を丸くする 18">
            <a:extLst>
              <a:ext uri="{FF2B5EF4-FFF2-40B4-BE49-F238E27FC236}">
                <a16:creationId xmlns="" xmlns:a16="http://schemas.microsoft.com/office/drawing/2014/main" id="{BE638E63-6823-4E4D-BE6E-7E7F64A7284C}"/>
              </a:ext>
            </a:extLst>
          </p:cNvPr>
          <p:cNvSpPr/>
          <p:nvPr/>
        </p:nvSpPr>
        <p:spPr>
          <a:xfrm>
            <a:off x="834740" y="2751092"/>
            <a:ext cx="2475594" cy="81773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9444" r="70625" b="72778"/>
          <a:stretch/>
        </p:blipFill>
        <p:spPr>
          <a:xfrm>
            <a:off x="5012877" y="2129879"/>
            <a:ext cx="3438144" cy="1560596"/>
          </a:xfrm>
          <a:prstGeom prst="rect">
            <a:avLst/>
          </a:prstGeom>
        </p:spPr>
      </p:pic>
      <p:sp>
        <p:nvSpPr>
          <p:cNvPr id="17" name="四角形: 角を丸くする 18">
            <a:extLst>
              <a:ext uri="{FF2B5EF4-FFF2-40B4-BE49-F238E27FC236}">
                <a16:creationId xmlns="" xmlns:a16="http://schemas.microsoft.com/office/drawing/2014/main" id="{BE638E63-6823-4E4D-BE6E-7E7F64A7284C}"/>
              </a:ext>
            </a:extLst>
          </p:cNvPr>
          <p:cNvSpPr/>
          <p:nvPr/>
        </p:nvSpPr>
        <p:spPr>
          <a:xfrm>
            <a:off x="5942370" y="2468635"/>
            <a:ext cx="1094874" cy="62723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850095" y="3739752"/>
            <a:ext cx="3941837" cy="954107"/>
          </a:xfrm>
          <a:prstGeom prst="rect">
            <a:avLst/>
          </a:prstGeom>
        </p:spPr>
        <p:txBody>
          <a:bodyPr wrap="square">
            <a:spAutoFit/>
          </a:bodyPr>
          <a:lstStyle/>
          <a:p>
            <a:pPr marL="0"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入力</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した文字列を</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読み上げます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2" name="正方形/長方形 11"/>
          <p:cNvSpPr/>
          <p:nvPr/>
        </p:nvSpPr>
        <p:spPr>
          <a:xfrm>
            <a:off x="908258" y="4878908"/>
            <a:ext cx="8118511" cy="1384995"/>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でも，</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err="1" smtClean="0">
                <a:solidFill>
                  <a:schemeClr val="accent1">
                    <a:lumMod val="50000"/>
                  </a:schemeClr>
                </a:solidFill>
                <a:latin typeface="メイリオ" panose="020B0604030504040204" pitchFamily="50" charset="-128"/>
                <a:ea typeface="メイリオ" panose="020B0604030504040204" pitchFamily="50" charset="-128"/>
              </a:rPr>
              <a:t>には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音</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を出すため</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のスピーカーがないので</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からは音が出ないのです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462139" y="2157321"/>
            <a:ext cx="3941837"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しゃべらせたいときは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8772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しゃべらせる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29</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光センサーを使ってみる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760790" y="1995475"/>
            <a:ext cx="8031141" cy="1815882"/>
          </a:xfrm>
          <a:prstGeom prst="rect">
            <a:avLst/>
          </a:prstGeom>
        </p:spPr>
        <p:txBody>
          <a:bodyPr wrap="square">
            <a:spAutoFit/>
          </a:bodyPr>
          <a:lstStyle/>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には，光センサーが付いています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光センサーは，明るさを数値にして表現します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の光センサーの単位はルクス（</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lx</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972456" y="4404581"/>
            <a:ext cx="5908990" cy="954107"/>
          </a:xfrm>
          <a:prstGeom prst="rect">
            <a:avLst/>
          </a:prstGeom>
        </p:spPr>
        <p:txBody>
          <a:bodyPr wrap="square">
            <a:spAutoFit/>
          </a:bodyPr>
          <a:lstStyle/>
          <a:p>
            <a:pPr marL="0"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ふつうの</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部屋：</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300</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500 </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ルクス</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少し</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暗い</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部屋：</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100 </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ルクス</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2426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61257" y="1261806"/>
            <a:ext cx="8882743" cy="3970318"/>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en-US" altLang="ja-JP" sz="2800" b="1" dirty="0">
                <a:solidFill>
                  <a:srgbClr val="FF6600"/>
                </a:solidFill>
                <a:latin typeface="メイリオ" panose="020B0604030504040204" pitchFamily="50" charset="-128"/>
                <a:ea typeface="メイリオ" panose="020B0604030504040204" pitchFamily="50" charset="-128"/>
              </a:rPr>
              <a:t>Sphero 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って？</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30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・信号の動きを</a:t>
            </a:r>
            <a:r>
              <a:rPr lang="ja-JP" altLang="en-US" sz="2800" b="1" dirty="0" smtClean="0">
                <a:solidFill>
                  <a:srgbClr val="FF6600"/>
                </a:solidFill>
                <a:latin typeface="メイリオ" panose="020B0604030504040204" pitchFamily="50" charset="-128"/>
                <a:ea typeface="メイリオ" panose="020B0604030504040204" pitchFamily="50" charset="-128"/>
              </a:rPr>
              <a:t>プログラミング</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30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分</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ja-JP" altLang="en-US" sz="2800" b="1" dirty="0">
                <a:solidFill>
                  <a:srgbClr val="FF6600"/>
                </a:solidFill>
                <a:latin typeface="メイリオ" panose="020B0604030504040204" pitchFamily="50" charset="-128"/>
                <a:ea typeface="メイリオ" panose="020B0604030504040204" pitchFamily="50" charset="-128"/>
              </a:rPr>
              <a:t>プログラミング</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して走らせよう！</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50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分</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・明るさチェックのプログラム</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5</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分</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・まとめ</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			  5</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972456" y="348343"/>
            <a:ext cx="7542893" cy="913463"/>
          </a:xfrm>
        </p:spPr>
        <p:txBody>
          <a:bodyPr>
            <a:noAutofit/>
          </a:bodyPr>
          <a:lstStyle/>
          <a:p>
            <a:pPr>
              <a:lnSpc>
                <a:spcPct val="150000"/>
              </a:lnSpc>
            </a:pPr>
            <a:r>
              <a:rPr lang="ja-JP" altLang="en-US" dirty="0">
                <a:solidFill>
                  <a:schemeClr val="accent1">
                    <a:lumMod val="50000"/>
                  </a:schemeClr>
                </a:solidFill>
                <a:effectLst>
                  <a:outerShdw blurRad="38100" dist="38100" dir="2700000" algn="tl">
                    <a:srgbClr val="000000">
                      <a:alpha val="43137"/>
                    </a:srgbClr>
                  </a:outerShdw>
                </a:effectLst>
              </a:rPr>
              <a:t>今日の流れ</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3</a:t>
            </a:fld>
            <a:endParaRPr kumimoji="1" lang="ja-JP" altLang="en-US" dirty="0"/>
          </a:p>
        </p:txBody>
      </p:sp>
    </p:spTree>
    <p:extLst>
      <p:ext uri="{BB962C8B-B14F-4D97-AF65-F5344CB8AC3E}">
        <p14:creationId xmlns:p14="http://schemas.microsoft.com/office/powerpoint/2010/main" val="194121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effectLst>
                  <a:outerShdw blurRad="38100" dist="38100" dir="2700000" algn="tl">
                    <a:srgbClr val="000000">
                      <a:alpha val="43137"/>
                    </a:srgbClr>
                  </a:outerShdw>
                </a:effectLst>
              </a:rPr>
              <a:t>しゃべらせる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30</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光センサーを使ってみる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760790" y="1995475"/>
            <a:ext cx="8031141" cy="523220"/>
          </a:xfrm>
          <a:prstGeom prst="rect">
            <a:avLst/>
          </a:prstGeom>
        </p:spPr>
        <p:txBody>
          <a:bodyPr wrap="square">
            <a:spAutoFit/>
          </a:bodyPr>
          <a:lstStyle/>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が感じている光の強さは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723" t="53975" r="87350" b="40081"/>
          <a:stretch/>
        </p:blipFill>
        <p:spPr>
          <a:xfrm>
            <a:off x="2334847" y="2573188"/>
            <a:ext cx="1395974" cy="521779"/>
          </a:xfrm>
          <a:prstGeom prst="rect">
            <a:avLst/>
          </a:prstGeom>
        </p:spPr>
      </p:pic>
      <p:sp>
        <p:nvSpPr>
          <p:cNvPr id="17" name="四角形: 角を丸くする 18">
            <a:extLst>
              <a:ext uri="{FF2B5EF4-FFF2-40B4-BE49-F238E27FC236}">
                <a16:creationId xmlns="" xmlns:a16="http://schemas.microsoft.com/office/drawing/2014/main" id="{BE638E63-6823-4E4D-BE6E-7E7F64A7284C}"/>
              </a:ext>
            </a:extLst>
          </p:cNvPr>
          <p:cNvSpPr/>
          <p:nvPr/>
        </p:nvSpPr>
        <p:spPr>
          <a:xfrm>
            <a:off x="2296059" y="2520462"/>
            <a:ext cx="1474431" cy="62723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60790" y="3303909"/>
            <a:ext cx="8031141" cy="1815882"/>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で知ることができます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が感じている光の強さを確認しましょう</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08002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effectLst>
                  <a:outerShdw blurRad="38100" dist="38100" dir="2700000" algn="tl">
                    <a:srgbClr val="000000">
                      <a:alpha val="43137"/>
                    </a:srgbClr>
                  </a:outerShdw>
                </a:effectLst>
              </a:rPr>
              <a:t>しゃべらせる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31</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光センサーを使ってみる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760790" y="1995475"/>
            <a:ext cx="8031141"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光の強さをしゃべらせてみる</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723" t="53975" r="87350" b="40081"/>
          <a:stretch/>
        </p:blipFill>
        <p:spPr>
          <a:xfrm>
            <a:off x="1366569" y="2551344"/>
            <a:ext cx="1395974" cy="521779"/>
          </a:xfrm>
          <a:prstGeom prst="rect">
            <a:avLst/>
          </a:prstGeom>
        </p:spPr>
      </p:pic>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5833" t="22916" r="60208" b="66146"/>
          <a:stretch/>
        </p:blipFill>
        <p:spPr>
          <a:xfrm>
            <a:off x="2267224" y="3393616"/>
            <a:ext cx="2336865" cy="800100"/>
          </a:xfrm>
          <a:prstGeom prst="rect">
            <a:avLst/>
          </a:prstGeom>
        </p:spPr>
      </p:pic>
      <p:sp>
        <p:nvSpPr>
          <p:cNvPr id="12" name="円弧 11"/>
          <p:cNvSpPr/>
          <p:nvPr/>
        </p:nvSpPr>
        <p:spPr>
          <a:xfrm>
            <a:off x="2235957" y="2696967"/>
            <a:ext cx="1102548" cy="1101685"/>
          </a:xfrm>
          <a:prstGeom prst="arc">
            <a:avLst>
              <a:gd name="adj1" fmla="val 16431101"/>
              <a:gd name="adj2" fmla="val 1321507"/>
            </a:avLst>
          </a:prstGeom>
          <a:ln w="12065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0" name="正方形/長方形 9"/>
          <p:cNvSpPr/>
          <p:nvPr/>
        </p:nvSpPr>
        <p:spPr>
          <a:xfrm>
            <a:off x="3356244" y="2596320"/>
            <a:ext cx="851649" cy="830997"/>
          </a:xfrm>
          <a:prstGeom prst="rect">
            <a:avLst/>
          </a:prstGeom>
        </p:spPr>
        <p:txBody>
          <a:bodyPr wrap="square">
            <a:spAutoFit/>
          </a:bodyPr>
          <a:lstStyle/>
          <a:p>
            <a:pPr marL="0" lvl="1"/>
            <a:r>
              <a:rPr lang="ja-JP" altLang="en-US" sz="4800" b="1" dirty="0" smtClean="0">
                <a:solidFill>
                  <a:srgbClr val="FF0000"/>
                </a:solidFill>
                <a:latin typeface="メイリオ" panose="020B0604030504040204" pitchFamily="50" charset="-128"/>
                <a:ea typeface="メイリオ" panose="020B0604030504040204" pitchFamily="50" charset="-128"/>
              </a:rPr>
              <a:t>❌</a:t>
            </a:r>
            <a:endParaRPr lang="en-US" altLang="ja-JP" sz="4800" b="1" dirty="0" smtClean="0">
              <a:solidFill>
                <a:srgbClr val="FF0000"/>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4207894" y="2703141"/>
            <a:ext cx="3917246"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形が合わないのでダメ</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4723095" y="3298018"/>
            <a:ext cx="4560606" cy="1384995"/>
          </a:xfrm>
          <a:prstGeom prst="rect">
            <a:avLst/>
          </a:prstGeom>
        </p:spPr>
        <p:txBody>
          <a:bodyPr wrap="square">
            <a:spAutoFit/>
          </a:bodyPr>
          <a:lstStyle/>
          <a:p>
            <a:pPr marL="0"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が</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しゃべることができるのは，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文字列</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だけなのです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656806" y="2959077"/>
            <a:ext cx="1034456" cy="523220"/>
          </a:xfrm>
          <a:prstGeom prst="rect">
            <a:avLst/>
          </a:prstGeom>
        </p:spPr>
        <p:txBody>
          <a:bodyPr wrap="square">
            <a:spAutoFit/>
          </a:bodyPr>
          <a:lstStyle/>
          <a:p>
            <a:pPr marL="0" lvl="1"/>
            <a:r>
              <a:rPr lang="ja-JP" altLang="en-US" sz="2800" b="1" dirty="0">
                <a:solidFill>
                  <a:srgbClr val="FF6600"/>
                </a:solidFill>
                <a:latin typeface="メイリオ" panose="020B0604030504040204" pitchFamily="50" charset="-128"/>
                <a:ea typeface="メイリオ" panose="020B0604030504040204" pitchFamily="50" charset="-128"/>
              </a:rPr>
              <a:t>数値</a:t>
            </a:r>
            <a:endParaRPr lang="en-US" altLang="ja-JP" sz="2800" b="1" dirty="0" smtClean="0">
              <a:solidFill>
                <a:srgbClr val="FF6600"/>
              </a:solidFill>
              <a:latin typeface="メイリオ" panose="020B0604030504040204" pitchFamily="50" charset="-128"/>
              <a:ea typeface="メイリオ" panose="020B0604030504040204" pitchFamily="50" charset="-128"/>
            </a:endParaRPr>
          </a:p>
        </p:txBody>
      </p:sp>
      <p:sp>
        <p:nvSpPr>
          <p:cNvPr id="19" name="正方形/長方形 18"/>
          <p:cNvSpPr/>
          <p:nvPr/>
        </p:nvSpPr>
        <p:spPr>
          <a:xfrm>
            <a:off x="2707914" y="4042931"/>
            <a:ext cx="1455483" cy="523220"/>
          </a:xfrm>
          <a:prstGeom prst="rect">
            <a:avLst/>
          </a:prstGeom>
        </p:spPr>
        <p:txBody>
          <a:bodyPr wrap="square">
            <a:spAutoFit/>
          </a:bodyPr>
          <a:lstStyle/>
          <a:p>
            <a:pPr marL="0" lvl="1"/>
            <a:r>
              <a:rPr lang="ja-JP" altLang="en-US" sz="2800" b="1" dirty="0">
                <a:solidFill>
                  <a:srgbClr val="FF6600"/>
                </a:solidFill>
                <a:latin typeface="メイリオ" panose="020B0604030504040204" pitchFamily="50" charset="-128"/>
                <a:ea typeface="メイリオ" panose="020B0604030504040204" pitchFamily="50" charset="-128"/>
              </a:rPr>
              <a:t>文字列</a:t>
            </a:r>
            <a:endParaRPr lang="en-US" altLang="ja-JP" sz="2800" b="1" dirty="0" smtClean="0">
              <a:solidFill>
                <a:srgbClr val="FF6600"/>
              </a:solidFill>
              <a:latin typeface="メイリオ" panose="020B0604030504040204" pitchFamily="50" charset="-128"/>
              <a:ea typeface="メイリオ" panose="020B0604030504040204" pitchFamily="50" charset="-128"/>
            </a:endParaRPr>
          </a:p>
        </p:txBody>
      </p:sp>
      <p:pic>
        <p:nvPicPr>
          <p:cNvPr id="28" name="図 27"/>
          <p:cNvPicPr>
            <a:picLocks noChangeAspect="1"/>
          </p:cNvPicPr>
          <p:nvPr/>
        </p:nvPicPr>
        <p:blipFill rotWithShape="1">
          <a:blip r:embed="rId5">
            <a:extLst>
              <a:ext uri="{28A0092B-C50C-407E-A947-70E740481C1C}">
                <a14:useLocalDpi xmlns:a14="http://schemas.microsoft.com/office/drawing/2010/main" val="0"/>
              </a:ext>
            </a:extLst>
          </a:blip>
          <a:srcRect l="18446" t="27054" r="63650" b="66725"/>
          <a:stretch/>
        </p:blipFill>
        <p:spPr>
          <a:xfrm>
            <a:off x="4652388" y="5046442"/>
            <a:ext cx="2095500" cy="546100"/>
          </a:xfrm>
          <a:prstGeom prst="rect">
            <a:avLst/>
          </a:prstGeom>
        </p:spPr>
      </p:pic>
      <p:sp>
        <p:nvSpPr>
          <p:cNvPr id="29" name="正方形/長方形 28"/>
          <p:cNvSpPr/>
          <p:nvPr/>
        </p:nvSpPr>
        <p:spPr>
          <a:xfrm>
            <a:off x="481390" y="5096922"/>
            <a:ext cx="8031141" cy="523220"/>
          </a:xfrm>
          <a:prstGeom prst="rect">
            <a:avLst/>
          </a:prstGeom>
        </p:spPr>
        <p:txBody>
          <a:bodyPr wrap="square">
            <a:spAutoFit/>
          </a:bodyPr>
          <a:lstStyle/>
          <a:p>
            <a:pPr marL="0" lvl="1"/>
            <a:r>
              <a:rPr lang="ja-JP" altLang="en-US" sz="2800" b="1" dirty="0">
                <a:solidFill>
                  <a:srgbClr val="FF6600"/>
                </a:solidFill>
                <a:latin typeface="メイリオ" panose="020B0604030504040204" pitchFamily="50" charset="-128"/>
                <a:ea typeface="メイリオ" panose="020B0604030504040204" pitchFamily="50" charset="-128"/>
              </a:rPr>
              <a:t>文字列</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作りたいとき</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0" name="四角形: 角を丸くする 18">
            <a:extLst>
              <a:ext uri="{FF2B5EF4-FFF2-40B4-BE49-F238E27FC236}">
                <a16:creationId xmlns="" xmlns:a16="http://schemas.microsoft.com/office/drawing/2014/main" id="{BE638E63-6823-4E4D-BE6E-7E7F64A7284C}"/>
              </a:ext>
            </a:extLst>
          </p:cNvPr>
          <p:cNvSpPr/>
          <p:nvPr/>
        </p:nvSpPr>
        <p:spPr>
          <a:xfrm>
            <a:off x="4639234" y="5005877"/>
            <a:ext cx="2151744" cy="62723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793291" y="5112455"/>
            <a:ext cx="2122109"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75924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833" t="9444" r="45556" b="72963"/>
          <a:stretch/>
        </p:blipFill>
        <p:spPr>
          <a:xfrm>
            <a:off x="3391765" y="4818382"/>
            <a:ext cx="5229003" cy="1286963"/>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effectLst>
                  <a:outerShdw blurRad="38100" dist="38100" dir="2700000" algn="tl">
                    <a:srgbClr val="000000">
                      <a:alpha val="43137"/>
                    </a:srgbClr>
                  </a:outerShdw>
                </a:effectLst>
              </a:rPr>
              <a:t>しゃべらせる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32</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光センサーを使ってみる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723" t="53975" r="87350" b="40081"/>
          <a:stretch/>
        </p:blipFill>
        <p:spPr>
          <a:xfrm>
            <a:off x="5030643" y="733448"/>
            <a:ext cx="1395974" cy="521779"/>
          </a:xfrm>
          <a:prstGeom prst="rect">
            <a:avLst/>
          </a:prstGeom>
        </p:spPr>
      </p:pic>
      <p:pic>
        <p:nvPicPr>
          <p:cNvPr id="11" name="図 10"/>
          <p:cNvPicPr>
            <a:picLocks noChangeAspect="1"/>
          </p:cNvPicPr>
          <p:nvPr/>
        </p:nvPicPr>
        <p:blipFill rotWithShape="1">
          <a:blip r:embed="rId5">
            <a:extLst>
              <a:ext uri="{28A0092B-C50C-407E-A947-70E740481C1C}">
                <a14:useLocalDpi xmlns:a14="http://schemas.microsoft.com/office/drawing/2010/main" val="0"/>
              </a:ext>
            </a:extLst>
          </a:blip>
          <a:srcRect l="15833" t="22916" r="60208" b="66146"/>
          <a:stretch/>
        </p:blipFill>
        <p:spPr>
          <a:xfrm>
            <a:off x="3391765" y="3863597"/>
            <a:ext cx="2336865" cy="800100"/>
          </a:xfrm>
          <a:prstGeom prst="rect">
            <a:avLst/>
          </a:prstGeom>
        </p:spPr>
      </p:pic>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l="18446" t="27054" r="63650" b="66725"/>
          <a:stretch/>
        </p:blipFill>
        <p:spPr>
          <a:xfrm>
            <a:off x="724050" y="1929233"/>
            <a:ext cx="2095500" cy="546100"/>
          </a:xfrm>
          <a:prstGeom prst="rect">
            <a:avLst/>
          </a:prstGeom>
        </p:spPr>
      </p:pic>
      <p:pic>
        <p:nvPicPr>
          <p:cNvPr id="7" name="図 6"/>
          <p:cNvPicPr>
            <a:picLocks noChangeAspect="1"/>
          </p:cNvPicPr>
          <p:nvPr/>
        </p:nvPicPr>
        <p:blipFill rotWithShape="1">
          <a:blip r:embed="rId7" cstate="print">
            <a:extLst>
              <a:ext uri="{28A0092B-C50C-407E-A947-70E740481C1C}">
                <a14:useLocalDpi xmlns:a14="http://schemas.microsoft.com/office/drawing/2010/main" val="0"/>
              </a:ext>
            </a:extLst>
          </a:blip>
          <a:srcRect l="34862" t="25185" r="35000" b="16851"/>
          <a:stretch/>
        </p:blipFill>
        <p:spPr>
          <a:xfrm>
            <a:off x="841332" y="2475333"/>
            <a:ext cx="2351632" cy="3392146"/>
          </a:xfrm>
          <a:prstGeom prst="rect">
            <a:avLst/>
          </a:prstGeom>
        </p:spPr>
      </p:pic>
      <p:sp>
        <p:nvSpPr>
          <p:cNvPr id="23" name="楕円 9">
            <a:extLst>
              <a:ext uri="{FF2B5EF4-FFF2-40B4-BE49-F238E27FC236}">
                <a16:creationId xmlns="" xmlns:a16="http://schemas.microsoft.com/office/drawing/2014/main" id="{EB69B134-3BF8-488A-BBB2-82DB8A397CCB}"/>
              </a:ext>
            </a:extLst>
          </p:cNvPr>
          <p:cNvSpPr/>
          <p:nvPr/>
        </p:nvSpPr>
        <p:spPr>
          <a:xfrm>
            <a:off x="2028887" y="2888243"/>
            <a:ext cx="402906" cy="40290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18">
            <a:extLst>
              <a:ext uri="{FF2B5EF4-FFF2-40B4-BE49-F238E27FC236}">
                <a16:creationId xmlns="" xmlns:a16="http://schemas.microsoft.com/office/drawing/2014/main" id="{BE638E63-6823-4E4D-BE6E-7E7F64A7284C}"/>
              </a:ext>
            </a:extLst>
          </p:cNvPr>
          <p:cNvSpPr/>
          <p:nvPr/>
        </p:nvSpPr>
        <p:spPr>
          <a:xfrm>
            <a:off x="1041220" y="4084484"/>
            <a:ext cx="1592943" cy="434395"/>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18">
            <a:extLst>
              <a:ext uri="{FF2B5EF4-FFF2-40B4-BE49-F238E27FC236}">
                <a16:creationId xmlns="" xmlns:a16="http://schemas.microsoft.com/office/drawing/2014/main" id="{BE638E63-6823-4E4D-BE6E-7E7F64A7284C}"/>
              </a:ext>
            </a:extLst>
          </p:cNvPr>
          <p:cNvSpPr/>
          <p:nvPr/>
        </p:nvSpPr>
        <p:spPr>
          <a:xfrm>
            <a:off x="1041220" y="4528886"/>
            <a:ext cx="1592943" cy="434395"/>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9">
            <a:extLst>
              <a:ext uri="{FF2B5EF4-FFF2-40B4-BE49-F238E27FC236}">
                <a16:creationId xmlns="" xmlns:a16="http://schemas.microsoft.com/office/drawing/2014/main" id="{EB69B134-3BF8-488A-BBB2-82DB8A397CCB}"/>
              </a:ext>
            </a:extLst>
          </p:cNvPr>
          <p:cNvSpPr/>
          <p:nvPr/>
        </p:nvSpPr>
        <p:spPr>
          <a:xfrm>
            <a:off x="2163202" y="1821988"/>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3">
            <a:extLst>
              <a:ext uri="{FF2B5EF4-FFF2-40B4-BE49-F238E27FC236}">
                <a16:creationId xmlns="" xmlns:a16="http://schemas.microsoft.com/office/drawing/2014/main" id="{9CD37801-195F-4565-9BF1-C29D90E8AFD9}"/>
              </a:ext>
            </a:extLst>
          </p:cNvPr>
          <p:cNvSpPr/>
          <p:nvPr/>
        </p:nvSpPr>
        <p:spPr>
          <a:xfrm rot="20489366">
            <a:off x="3989618" y="2032093"/>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8">
            <a:extLst>
              <a:ext uri="{28A0092B-C50C-407E-A947-70E740481C1C}">
                <a14:useLocalDpi xmlns:a14="http://schemas.microsoft.com/office/drawing/2010/main" val="0"/>
              </a:ext>
            </a:extLst>
          </a:blip>
          <a:srcRect l="5278" t="24445" r="72500" b="70185"/>
          <a:stretch/>
        </p:blipFill>
        <p:spPr>
          <a:xfrm>
            <a:off x="5522395" y="1606727"/>
            <a:ext cx="2600934" cy="471391"/>
          </a:xfrm>
          <a:prstGeom prst="rect">
            <a:avLst/>
          </a:prstGeom>
        </p:spPr>
      </p:pic>
      <p:sp>
        <p:nvSpPr>
          <p:cNvPr id="12" name="円弧 11"/>
          <p:cNvSpPr/>
          <p:nvPr/>
        </p:nvSpPr>
        <p:spPr>
          <a:xfrm>
            <a:off x="5740554" y="1030255"/>
            <a:ext cx="1102548" cy="1101685"/>
          </a:xfrm>
          <a:prstGeom prst="arc">
            <a:avLst>
              <a:gd name="adj1" fmla="val 16431101"/>
              <a:gd name="adj2" fmla="val 1321507"/>
            </a:avLst>
          </a:prstGeom>
          <a:ln w="12065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pic>
        <p:nvPicPr>
          <p:cNvPr id="27" name="図 26"/>
          <p:cNvPicPr>
            <a:picLocks noChangeAspect="1"/>
          </p:cNvPicPr>
          <p:nvPr/>
        </p:nvPicPr>
        <p:blipFill rotWithShape="1">
          <a:blip r:embed="rId9">
            <a:extLst>
              <a:ext uri="{28A0092B-C50C-407E-A947-70E740481C1C}">
                <a14:useLocalDpi xmlns:a14="http://schemas.microsoft.com/office/drawing/2010/main" val="0"/>
              </a:ext>
            </a:extLst>
          </a:blip>
          <a:srcRect l="5278" t="24259" r="59445" b="69074"/>
          <a:stretch/>
        </p:blipFill>
        <p:spPr>
          <a:xfrm>
            <a:off x="4819960" y="3111861"/>
            <a:ext cx="4128933" cy="585245"/>
          </a:xfrm>
          <a:prstGeom prst="rect">
            <a:avLst/>
          </a:prstGeom>
        </p:spPr>
      </p:pic>
      <p:sp>
        <p:nvSpPr>
          <p:cNvPr id="29" name="矢印: 右 23">
            <a:extLst>
              <a:ext uri="{FF2B5EF4-FFF2-40B4-BE49-F238E27FC236}">
                <a16:creationId xmlns="" xmlns:a16="http://schemas.microsoft.com/office/drawing/2014/main" id="{9CD37801-195F-4565-9BF1-C29D90E8AFD9}"/>
              </a:ext>
            </a:extLst>
          </p:cNvPr>
          <p:cNvSpPr/>
          <p:nvPr/>
        </p:nvSpPr>
        <p:spPr>
          <a:xfrm rot="5400000">
            <a:off x="6466305" y="2342408"/>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弧 29"/>
          <p:cNvSpPr/>
          <p:nvPr/>
        </p:nvSpPr>
        <p:spPr>
          <a:xfrm flipH="1">
            <a:off x="4366414" y="3392789"/>
            <a:ext cx="1102548" cy="1101685"/>
          </a:xfrm>
          <a:prstGeom prst="arc">
            <a:avLst>
              <a:gd name="adj1" fmla="val 16431101"/>
              <a:gd name="adj2" fmla="val 1321507"/>
            </a:avLst>
          </a:prstGeom>
          <a:ln w="12065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32" name="矢印: 右 23">
            <a:extLst>
              <a:ext uri="{FF2B5EF4-FFF2-40B4-BE49-F238E27FC236}">
                <a16:creationId xmlns="" xmlns:a16="http://schemas.microsoft.com/office/drawing/2014/main" id="{9CD37801-195F-4565-9BF1-C29D90E8AFD9}"/>
              </a:ext>
            </a:extLst>
          </p:cNvPr>
          <p:cNvSpPr/>
          <p:nvPr/>
        </p:nvSpPr>
        <p:spPr>
          <a:xfrm rot="5400000">
            <a:off x="5872179" y="4332221"/>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9561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33</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毎回，同じではつまらない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760790" y="1995475"/>
            <a:ext cx="8031141" cy="954107"/>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毎回，同じ動きをするプログラムも良いですが，</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こんなことができると面白いですよね</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57" name="角丸四角形 56"/>
          <p:cNvSpPr/>
          <p:nvPr/>
        </p:nvSpPr>
        <p:spPr>
          <a:xfrm>
            <a:off x="2601387" y="5600379"/>
            <a:ext cx="3622809" cy="450668"/>
          </a:xfrm>
          <a:prstGeom prst="roundRect">
            <a:avLst>
              <a:gd name="adj" fmla="val 35889"/>
            </a:avLst>
          </a:prstGeom>
          <a:solidFill>
            <a:srgbClr val="CC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solidFill>
            </a:endParaRPr>
          </a:p>
        </p:txBody>
      </p:sp>
      <p:sp>
        <p:nvSpPr>
          <p:cNvPr id="58" name="角丸四角形 57"/>
          <p:cNvSpPr/>
          <p:nvPr/>
        </p:nvSpPr>
        <p:spPr>
          <a:xfrm>
            <a:off x="2601387" y="4173456"/>
            <a:ext cx="3622809" cy="609205"/>
          </a:xfrm>
          <a:prstGeom prst="roundRect">
            <a:avLst>
              <a:gd name="adj" fmla="val 35889"/>
            </a:avLst>
          </a:prstGeom>
          <a:solidFill>
            <a:srgbClr val="CCFF99"/>
          </a:solidFill>
          <a:ln w="38100"/>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ja-JP" altLang="en-US" sz="2000" b="1" dirty="0">
                <a:solidFill>
                  <a:schemeClr val="accent5"/>
                </a:solidFill>
                <a:latin typeface="メイリオ" panose="020B0604030504040204" pitchFamily="50" charset="-128"/>
                <a:ea typeface="メイリオ" panose="020B0604030504040204" pitchFamily="50" charset="-128"/>
              </a:rPr>
              <a:t>　もしボタンが押されたら</a:t>
            </a:r>
            <a:endParaRPr kumimoji="1" lang="ja-JP" altLang="en-US" sz="2000" b="1" dirty="0">
              <a:solidFill>
                <a:schemeClr val="accent5"/>
              </a:solidFill>
              <a:latin typeface="メイリオ" panose="020B0604030504040204" pitchFamily="50" charset="-128"/>
              <a:ea typeface="メイリオ" panose="020B0604030504040204" pitchFamily="50" charset="-128"/>
            </a:endParaRPr>
          </a:p>
        </p:txBody>
      </p:sp>
      <p:sp>
        <p:nvSpPr>
          <p:cNvPr id="59" name="角丸四角形 58"/>
          <p:cNvSpPr/>
          <p:nvPr/>
        </p:nvSpPr>
        <p:spPr>
          <a:xfrm>
            <a:off x="2599581" y="4440561"/>
            <a:ext cx="543638" cy="1331351"/>
          </a:xfrm>
          <a:prstGeom prst="roundRect">
            <a:avLst>
              <a:gd name="adj" fmla="val 0"/>
            </a:avLst>
          </a:prstGeom>
          <a:solidFill>
            <a:srgbClr val="CCFF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solidFill>
            </a:endParaRPr>
          </a:p>
        </p:txBody>
      </p:sp>
      <p:grpSp>
        <p:nvGrpSpPr>
          <p:cNvPr id="60" name="グループ化 59"/>
          <p:cNvGrpSpPr/>
          <p:nvPr/>
        </p:nvGrpSpPr>
        <p:grpSpPr>
          <a:xfrm>
            <a:off x="7007067" y="4555907"/>
            <a:ext cx="1550263" cy="501282"/>
            <a:chOff x="3387497" y="4219923"/>
            <a:chExt cx="1550263" cy="501282"/>
          </a:xfrm>
        </p:grpSpPr>
        <p:sp>
          <p:nvSpPr>
            <p:cNvPr id="61" name="フローチャート: 代替処理 60"/>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3484345" y="4301751"/>
              <a:ext cx="376127" cy="376127"/>
            </a:xfrm>
            <a:prstGeom prst="ellipse">
              <a:avLst/>
            </a:prstGeom>
            <a:solidFill>
              <a:srgbClr val="00B0F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角丸四角形 67"/>
          <p:cNvSpPr/>
          <p:nvPr/>
        </p:nvSpPr>
        <p:spPr>
          <a:xfrm>
            <a:off x="3044838" y="4697268"/>
            <a:ext cx="3622809" cy="450668"/>
          </a:xfrm>
          <a:prstGeom prst="roundRect">
            <a:avLst>
              <a:gd name="adj" fmla="val 35889"/>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b="1" dirty="0" smtClean="0">
                <a:solidFill>
                  <a:schemeClr val="accent5"/>
                </a:solidFill>
                <a:latin typeface="メイリオ" panose="020B0604030504040204" pitchFamily="50" charset="-128"/>
                <a:ea typeface="メイリオ" panose="020B0604030504040204" pitchFamily="50" charset="-128"/>
              </a:rPr>
              <a:t>青色</a:t>
            </a:r>
            <a:r>
              <a:rPr kumimoji="1" lang="ja-JP" altLang="en-US" b="1" dirty="0">
                <a:solidFill>
                  <a:schemeClr val="accent5"/>
                </a:solidFill>
                <a:latin typeface="メイリオ" panose="020B0604030504040204" pitchFamily="50" charset="-128"/>
                <a:ea typeface="メイリオ" panose="020B0604030504040204" pitchFamily="50" charset="-128"/>
              </a:rPr>
              <a:t>にする</a:t>
            </a:r>
          </a:p>
        </p:txBody>
      </p:sp>
      <p:sp>
        <p:nvSpPr>
          <p:cNvPr id="69" name="角丸四角形 68"/>
          <p:cNvSpPr/>
          <p:nvPr/>
        </p:nvSpPr>
        <p:spPr>
          <a:xfrm>
            <a:off x="3044838" y="5154213"/>
            <a:ext cx="3622809" cy="450668"/>
          </a:xfrm>
          <a:prstGeom prst="roundRect">
            <a:avLst>
              <a:gd name="adj" fmla="val 35889"/>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b="1" dirty="0" smtClean="0">
                <a:solidFill>
                  <a:srgbClr val="FFFF00"/>
                </a:solidFill>
                <a:latin typeface="メイリオ" panose="020B0604030504040204" pitchFamily="50" charset="-128"/>
                <a:ea typeface="メイリオ" panose="020B0604030504040204" pitchFamily="50" charset="-128"/>
              </a:rPr>
              <a:t>黄色</a:t>
            </a:r>
            <a:r>
              <a:rPr kumimoji="1" lang="ja-JP" altLang="en-US" b="1" dirty="0">
                <a:solidFill>
                  <a:srgbClr val="FFFF00"/>
                </a:solidFill>
                <a:latin typeface="メイリオ" panose="020B0604030504040204" pitchFamily="50" charset="-128"/>
                <a:ea typeface="メイリオ" panose="020B0604030504040204" pitchFamily="50" charset="-128"/>
              </a:rPr>
              <a:t>にする</a:t>
            </a:r>
          </a:p>
        </p:txBody>
      </p:sp>
      <p:sp>
        <p:nvSpPr>
          <p:cNvPr id="70" name="角丸四角形 69"/>
          <p:cNvSpPr/>
          <p:nvPr/>
        </p:nvSpPr>
        <p:spPr>
          <a:xfrm>
            <a:off x="2599580" y="3725489"/>
            <a:ext cx="3622809" cy="450668"/>
          </a:xfrm>
          <a:prstGeom prst="roundRect">
            <a:avLst>
              <a:gd name="adj" fmla="val 35889"/>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b="1" dirty="0" smtClean="0">
                <a:solidFill>
                  <a:srgbClr val="FF0000"/>
                </a:solidFill>
                <a:latin typeface="メイリオ" panose="020B0604030504040204" pitchFamily="50" charset="-128"/>
                <a:ea typeface="メイリオ" panose="020B0604030504040204" pitchFamily="50" charset="-128"/>
              </a:rPr>
              <a:t>赤色</a:t>
            </a:r>
            <a:r>
              <a:rPr kumimoji="1" lang="ja-JP" altLang="en-US" b="1" dirty="0">
                <a:solidFill>
                  <a:srgbClr val="FF0000"/>
                </a:solidFill>
                <a:latin typeface="メイリオ" panose="020B0604030504040204" pitchFamily="50" charset="-128"/>
                <a:ea typeface="メイリオ" panose="020B0604030504040204" pitchFamily="50" charset="-128"/>
              </a:rPr>
              <a:t>にする</a:t>
            </a:r>
          </a:p>
        </p:txBody>
      </p:sp>
      <p:grpSp>
        <p:nvGrpSpPr>
          <p:cNvPr id="71" name="グループ化 70"/>
          <p:cNvGrpSpPr/>
          <p:nvPr/>
        </p:nvGrpSpPr>
        <p:grpSpPr>
          <a:xfrm>
            <a:off x="7007067" y="5170947"/>
            <a:ext cx="1550263" cy="501282"/>
            <a:chOff x="3387497" y="4219923"/>
            <a:chExt cx="1550263" cy="501282"/>
          </a:xfrm>
        </p:grpSpPr>
        <p:sp>
          <p:nvSpPr>
            <p:cNvPr id="72" name="フローチャート: 代替処理 71"/>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3965588" y="4301751"/>
              <a:ext cx="376127" cy="376127"/>
            </a:xfrm>
            <a:prstGeom prst="ellipse">
              <a:avLst/>
            </a:prstGeom>
            <a:solidFill>
              <a:srgbClr val="FFFF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4446831"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9" name="グループ化 78"/>
          <p:cNvGrpSpPr/>
          <p:nvPr/>
        </p:nvGrpSpPr>
        <p:grpSpPr>
          <a:xfrm>
            <a:off x="7007067" y="3663752"/>
            <a:ext cx="1550263" cy="501282"/>
            <a:chOff x="3387497" y="4219923"/>
            <a:chExt cx="1550263" cy="501282"/>
          </a:xfrm>
        </p:grpSpPr>
        <p:sp>
          <p:nvSpPr>
            <p:cNvPr id="80" name="フローチャート: 代替処理 79"/>
            <p:cNvSpPr/>
            <p:nvPr/>
          </p:nvSpPr>
          <p:spPr>
            <a:xfrm>
              <a:off x="3387497" y="4219923"/>
              <a:ext cx="1550263" cy="501282"/>
            </a:xfrm>
            <a:prstGeom prst="flowChartAlternateProcess">
              <a:avLst/>
            </a:prstGeom>
            <a:solidFill>
              <a:schemeClr val="bg1">
                <a:lumMod val="75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3484345"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3965588"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4446831" y="4253598"/>
              <a:ext cx="376127" cy="376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3484345"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3965588" y="4301751"/>
              <a:ext cx="376127" cy="376127"/>
            </a:xfrm>
            <a:prstGeom prst="ellipse">
              <a:avLst/>
            </a:prstGeom>
            <a:solidFill>
              <a:schemeClr val="tx1">
                <a:lumMod val="50000"/>
                <a:lumOff val="5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p:nvPr/>
          </p:nvSpPr>
          <p:spPr>
            <a:xfrm>
              <a:off x="4446831" y="4301751"/>
              <a:ext cx="376127" cy="376127"/>
            </a:xfrm>
            <a:prstGeom prst="ellipse">
              <a:avLst/>
            </a:prstGeom>
            <a:solidFill>
              <a:srgbClr val="FF00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7" name="直線コネクタ 86"/>
          <p:cNvCxnSpPr/>
          <p:nvPr/>
        </p:nvCxnSpPr>
        <p:spPr>
          <a:xfrm>
            <a:off x="2599580" y="4431037"/>
            <a:ext cx="0" cy="1321578"/>
          </a:xfrm>
          <a:prstGeom prst="line">
            <a:avLst/>
          </a:prstGeom>
          <a:ln w="38100">
            <a:solidFill>
              <a:srgbClr val="336699"/>
            </a:solidFill>
          </a:ln>
        </p:spPr>
        <p:style>
          <a:lnRef idx="1">
            <a:schemeClr val="accent1"/>
          </a:lnRef>
          <a:fillRef idx="0">
            <a:schemeClr val="accent1"/>
          </a:fillRef>
          <a:effectRef idx="0">
            <a:schemeClr val="accent1"/>
          </a:effectRef>
          <a:fontRef idx="minor">
            <a:schemeClr val="tx1"/>
          </a:fontRef>
        </p:style>
      </p:cxnSp>
      <p:grpSp>
        <p:nvGrpSpPr>
          <p:cNvPr id="88" name="グループ化 87"/>
          <p:cNvGrpSpPr/>
          <p:nvPr/>
        </p:nvGrpSpPr>
        <p:grpSpPr>
          <a:xfrm>
            <a:off x="1317201" y="4257421"/>
            <a:ext cx="731088" cy="917525"/>
            <a:chOff x="4832314" y="2062953"/>
            <a:chExt cx="731088" cy="917525"/>
          </a:xfrm>
        </p:grpSpPr>
        <p:sp>
          <p:nvSpPr>
            <p:cNvPr id="89" name="角丸四角形 88"/>
            <p:cNvSpPr/>
            <p:nvPr/>
          </p:nvSpPr>
          <p:spPr>
            <a:xfrm>
              <a:off x="4832314" y="2062953"/>
              <a:ext cx="731088" cy="917525"/>
            </a:xfrm>
            <a:prstGeom prst="roundRect">
              <a:avLst>
                <a:gd name="adj" fmla="val 17947"/>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0" name="角丸四角形 89"/>
            <p:cNvSpPr/>
            <p:nvPr/>
          </p:nvSpPr>
          <p:spPr>
            <a:xfrm>
              <a:off x="4916397" y="2144137"/>
              <a:ext cx="562922" cy="246704"/>
            </a:xfrm>
            <a:prstGeom prst="roundRect">
              <a:avLst>
                <a:gd name="adj" fmla="val 17947"/>
              </a:avLst>
            </a:prstGeom>
            <a:solidFill>
              <a:schemeClr val="tx1">
                <a:lumMod val="65000"/>
                <a:lumOff val="3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1" name="角丸四角形 90"/>
            <p:cNvSpPr/>
            <p:nvPr/>
          </p:nvSpPr>
          <p:spPr>
            <a:xfrm>
              <a:off x="4916397" y="2723949"/>
              <a:ext cx="562922" cy="182284"/>
            </a:xfrm>
            <a:prstGeom prst="roundRect">
              <a:avLst>
                <a:gd name="adj" fmla="val 1794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2" name="円/楕円 91"/>
            <p:cNvSpPr/>
            <p:nvPr/>
          </p:nvSpPr>
          <p:spPr>
            <a:xfrm>
              <a:off x="5091980" y="2462326"/>
              <a:ext cx="211757" cy="200115"/>
            </a:xfrm>
            <a:prstGeom prst="ellipse">
              <a:avLst/>
            </a:prstGeom>
            <a:solidFill>
              <a:srgbClr val="FF66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93" name="直線矢印コネクタ 92"/>
          <p:cNvCxnSpPr>
            <a:endCxn id="59" idx="0"/>
          </p:cNvCxnSpPr>
          <p:nvPr/>
        </p:nvCxnSpPr>
        <p:spPr>
          <a:xfrm>
            <a:off x="2163091" y="4440561"/>
            <a:ext cx="708309" cy="0"/>
          </a:xfrm>
          <a:prstGeom prst="straightConnector1">
            <a:avLst/>
          </a:prstGeom>
          <a:ln w="139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4" name="正方形/長方形 93"/>
          <p:cNvSpPr/>
          <p:nvPr/>
        </p:nvSpPr>
        <p:spPr>
          <a:xfrm>
            <a:off x="609008" y="5246431"/>
            <a:ext cx="2031325" cy="461665"/>
          </a:xfrm>
          <a:prstGeom prst="rect">
            <a:avLst/>
          </a:prstGeom>
        </p:spPr>
        <p:txBody>
          <a:bodyPr wrap="none">
            <a:spAutoFit/>
          </a:bodyPr>
          <a:lstStyle/>
          <a:p>
            <a:r>
              <a:rPr lang="ja-JP" altLang="en-US" sz="24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ぷっしゅ！！</a:t>
            </a:r>
            <a:endParaRPr lang="ja-JP" altLang="en-US" sz="2400" dirty="0">
              <a:solidFill>
                <a:srgbClr val="FF0000"/>
              </a:solidFill>
              <a:effectLst>
                <a:outerShdw blurRad="38100" dist="38100" dir="2700000" algn="tl">
                  <a:srgbClr val="000000">
                    <a:alpha val="43137"/>
                  </a:srgbClr>
                </a:outerShdw>
              </a:effectLst>
            </a:endParaRPr>
          </a:p>
        </p:txBody>
      </p:sp>
      <p:sp>
        <p:nvSpPr>
          <p:cNvPr id="95" name="円弧 94"/>
          <p:cNvSpPr/>
          <p:nvPr/>
        </p:nvSpPr>
        <p:spPr>
          <a:xfrm>
            <a:off x="5331199" y="4440561"/>
            <a:ext cx="1232417" cy="1297638"/>
          </a:xfrm>
          <a:prstGeom prst="arc">
            <a:avLst>
              <a:gd name="adj1" fmla="val 17070713"/>
              <a:gd name="adj2" fmla="val 4480810"/>
            </a:avLst>
          </a:prstGeom>
          <a:ln w="120650">
            <a:solidFill>
              <a:srgbClr val="FF66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96" name="正方形/長方形 95"/>
          <p:cNvSpPr/>
          <p:nvPr/>
        </p:nvSpPr>
        <p:spPr>
          <a:xfrm>
            <a:off x="760790" y="3189339"/>
            <a:ext cx="8031141" cy="523220"/>
          </a:xfrm>
          <a:prstGeom prst="rect">
            <a:avLst/>
          </a:prstGeom>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押しボタン信号に例えると</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0890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34</a:t>
            </a:fld>
            <a:endParaRPr kumimoji="1" lang="ja-JP" altLang="en-US" dirty="0"/>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毎回，同じではつまらない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46" name="テキスト ボックス 45"/>
          <p:cNvSpPr txBox="1"/>
          <p:nvPr/>
        </p:nvSpPr>
        <p:spPr>
          <a:xfrm>
            <a:off x="2268114" y="2029075"/>
            <a:ext cx="3262432" cy="707886"/>
          </a:xfrm>
          <a:prstGeom prst="rect">
            <a:avLst/>
          </a:prstGeom>
          <a:noFill/>
        </p:spPr>
        <p:txBody>
          <a:bodyPr wrap="none" rtlCol="0">
            <a:spAutoFit/>
          </a:bodyPr>
          <a:lstStyle/>
          <a:p>
            <a:r>
              <a:rPr lang="ja-JP" altLang="en-US" sz="4000" b="1" dirty="0" smtClean="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分岐処理と</a:t>
            </a:r>
            <a:r>
              <a:rPr lang="ja-JP" altLang="en-US"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a:t>
            </a:r>
            <a:endParaRPr lang="en-US" altLang="ja-JP" sz="4000" b="1" dirty="0">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7" name="正方形/長方形 46"/>
          <p:cNvSpPr/>
          <p:nvPr/>
        </p:nvSpPr>
        <p:spPr>
          <a:xfrm>
            <a:off x="2406096" y="2840384"/>
            <a:ext cx="5724644" cy="1200329"/>
          </a:xfrm>
          <a:prstGeom prst="rect">
            <a:avLst/>
          </a:prstGeom>
        </p:spPr>
        <p:txBody>
          <a:bodyPr wrap="none">
            <a:spAutoFit/>
          </a:bodyPr>
          <a:lstStyle/>
          <a:p>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決められた条件によって</a:t>
            </a:r>
            <a:r>
              <a:rPr lang="en-US" altLang="ja-JP" sz="3600" b="1"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3600" b="1" dirty="0">
                <a:solidFill>
                  <a:schemeClr val="accent1">
                    <a:lumMod val="50000"/>
                  </a:schemeClr>
                </a:solidFill>
                <a:latin typeface="メイリオ" panose="020B0604030504040204" pitchFamily="50" charset="-128"/>
                <a:ea typeface="メイリオ" panose="020B0604030504040204" pitchFamily="50" charset="-128"/>
              </a:rPr>
            </a:b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命令を変えて処理すること</a:t>
            </a:r>
          </a:p>
        </p:txBody>
      </p:sp>
      <p:sp>
        <p:nvSpPr>
          <p:cNvPr id="49" name="正方形/長方形 48"/>
          <p:cNvSpPr/>
          <p:nvPr/>
        </p:nvSpPr>
        <p:spPr>
          <a:xfrm>
            <a:off x="2572726" y="1780930"/>
            <a:ext cx="1569660" cy="369332"/>
          </a:xfrm>
          <a:prstGeom prst="rect">
            <a:avLst/>
          </a:prstGeom>
        </p:spPr>
        <p:txBody>
          <a:bodyPr wrap="none">
            <a:spAutoFit/>
          </a:bodyPr>
          <a:lstStyle/>
          <a:p>
            <a:r>
              <a:rPr lang="ja-JP" altLang="en-US" b="1" dirty="0" smtClean="0">
                <a:solidFill>
                  <a:srgbClr val="FF6600"/>
                </a:solidFill>
                <a:latin typeface="メイリオ" panose="020B0604030504040204" pitchFamily="50" charset="-128"/>
                <a:ea typeface="メイリオ" panose="020B0604030504040204" pitchFamily="50" charset="-128"/>
              </a:rPr>
              <a:t>ぶんきしょり</a:t>
            </a:r>
            <a:endParaRPr lang="ja-JP" altLang="en-US" dirty="0">
              <a:solidFill>
                <a:srgbClr val="FF6600"/>
              </a:solidFill>
            </a:endParaRP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933" y="2053824"/>
            <a:ext cx="1028181" cy="943759"/>
          </a:xfrm>
          <a:prstGeom prst="rect">
            <a:avLst/>
          </a:prstGeom>
        </p:spPr>
      </p:pic>
      <p:grpSp>
        <p:nvGrpSpPr>
          <p:cNvPr id="97" name="グループ化 96"/>
          <p:cNvGrpSpPr/>
          <p:nvPr/>
        </p:nvGrpSpPr>
        <p:grpSpPr>
          <a:xfrm>
            <a:off x="523875" y="4125788"/>
            <a:ext cx="3167063" cy="1455032"/>
            <a:chOff x="933450" y="2069880"/>
            <a:chExt cx="3167063" cy="1455032"/>
          </a:xfrm>
        </p:grpSpPr>
        <p:sp>
          <p:nvSpPr>
            <p:cNvPr id="98" name="正方形/長方形 97"/>
            <p:cNvSpPr/>
            <p:nvPr/>
          </p:nvSpPr>
          <p:spPr>
            <a:xfrm>
              <a:off x="933450" y="2069880"/>
              <a:ext cx="3167063" cy="1455032"/>
            </a:xfrm>
            <a:prstGeom prst="rect">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ローチャート: 抜出し 98"/>
            <p:cNvSpPr/>
            <p:nvPr/>
          </p:nvSpPr>
          <p:spPr>
            <a:xfrm>
              <a:off x="957179" y="2095486"/>
              <a:ext cx="3114960" cy="1409714"/>
            </a:xfrm>
            <a:prstGeom prst="flowChartExtra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p:cNvGrpSpPr/>
            <p:nvPr/>
          </p:nvGrpSpPr>
          <p:grpSpPr>
            <a:xfrm>
              <a:off x="2217056" y="2069880"/>
              <a:ext cx="588783" cy="295793"/>
              <a:chOff x="2458356" y="5074106"/>
              <a:chExt cx="685800" cy="361494"/>
            </a:xfrm>
            <a:solidFill>
              <a:schemeClr val="bg1">
                <a:lumMod val="85000"/>
              </a:schemeClr>
            </a:solidFill>
          </p:grpSpPr>
          <p:sp>
            <p:nvSpPr>
              <p:cNvPr id="102" name="フローチャート: 抜出し 101"/>
              <p:cNvSpPr/>
              <p:nvPr/>
            </p:nvSpPr>
            <p:spPr>
              <a:xfrm>
                <a:off x="2458356" y="5105400"/>
                <a:ext cx="685800" cy="330200"/>
              </a:xfrm>
              <a:prstGeom prst="flowChartExtra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2641599" y="5074106"/>
                <a:ext cx="326117" cy="138788"/>
              </a:xfrm>
              <a:prstGeom prst="re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1" name="図 100"/>
            <p:cNvPicPr>
              <a:picLocks noChangeAspect="1"/>
            </p:cNvPicPr>
            <p:nvPr/>
          </p:nvPicPr>
          <p:blipFill>
            <a:blip r:embed="rId4" cstate="print">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val="0"/>
                </a:ext>
              </a:extLst>
            </a:blip>
            <a:stretch>
              <a:fillRect/>
            </a:stretch>
          </p:blipFill>
          <p:spPr>
            <a:xfrm>
              <a:off x="1870134" y="3119735"/>
              <a:ext cx="385465" cy="385465"/>
            </a:xfrm>
            <a:prstGeom prst="rect">
              <a:avLst/>
            </a:prstGeom>
            <a:effectLst>
              <a:outerShdw blurRad="50800" dist="50800" dir="5400000" algn="ctr" rotWithShape="0">
                <a:srgbClr val="000000"/>
              </a:outerShdw>
            </a:effectLst>
          </p:spPr>
        </p:pic>
      </p:grpSp>
      <p:sp>
        <p:nvSpPr>
          <p:cNvPr id="104" name="正方形/長方形 103"/>
          <p:cNvSpPr/>
          <p:nvPr/>
        </p:nvSpPr>
        <p:spPr>
          <a:xfrm>
            <a:off x="3357556" y="4195825"/>
            <a:ext cx="6011734" cy="1384995"/>
          </a:xfrm>
          <a:prstGeom prst="rect">
            <a:avLst/>
          </a:prstGeom>
        </p:spPr>
        <p:txBody>
          <a:bodyPr wrap="square">
            <a:spAutoFit/>
          </a:bodyPr>
          <a:lstStyle/>
          <a:p>
            <a:pPr lvl="1"/>
            <a:r>
              <a:rPr lang="ja-JP" altLang="en-US" sz="2800" b="1" dirty="0" smtClean="0">
                <a:solidFill>
                  <a:srgbClr val="FF6600"/>
                </a:solidFill>
                <a:latin typeface="メイリオ" panose="020B0604030504040204" pitchFamily="50" charset="-128"/>
                <a:ea typeface="メイリオ" panose="020B0604030504040204" pitchFamily="50" charset="-128"/>
              </a:rPr>
              <a:t>もし</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明るい</a:t>
            </a:r>
            <a:r>
              <a:rPr lang="ja-JP" altLang="en-US" sz="2800" b="1" dirty="0" smtClean="0">
                <a:solidFill>
                  <a:srgbClr val="FF6600"/>
                </a:solidFill>
                <a:latin typeface="メイリオ" panose="020B0604030504040204" pitchFamily="50" charset="-128"/>
                <a:ea typeface="メイリオ" panose="020B0604030504040204" pitchFamily="50" charset="-128"/>
              </a:rPr>
              <a:t>とき</a:t>
            </a:r>
            <a:endParaRPr lang="en-US" altLang="ja-JP" sz="2800" b="1" dirty="0" smtClean="0">
              <a:solidFill>
                <a:srgbClr val="FF6600"/>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明るいねとしゃべる</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プログラムを考えよう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4668116" y="2611721"/>
            <a:ext cx="1210588" cy="338554"/>
          </a:xfrm>
          <a:prstGeom prst="rect">
            <a:avLst/>
          </a:prstGeom>
        </p:spPr>
        <p:txBody>
          <a:bodyPr wrap="none">
            <a:spAutoFit/>
          </a:bodyPr>
          <a:lstStyle/>
          <a:p>
            <a:r>
              <a:rPr lang="ja-JP" altLang="en-US" sz="1600" b="1" dirty="0" smtClean="0">
                <a:solidFill>
                  <a:schemeClr val="accent1">
                    <a:lumMod val="50000"/>
                  </a:schemeClr>
                </a:solidFill>
                <a:latin typeface="メイリオ" panose="020B0604030504040204" pitchFamily="50" charset="-128"/>
                <a:ea typeface="メイリオ" panose="020B0604030504040204" pitchFamily="50" charset="-128"/>
              </a:rPr>
              <a:t>じょうけん</a:t>
            </a:r>
            <a:endParaRPr lang="ja-JP" altLang="en-US" sz="1600" dirty="0">
              <a:solidFill>
                <a:schemeClr val="accent1">
                  <a:lumMod val="50000"/>
                </a:schemeClr>
              </a:solidFill>
            </a:endParaRPr>
          </a:p>
        </p:txBody>
      </p:sp>
    </p:spTree>
    <p:extLst>
      <p:ext uri="{BB962C8B-B14F-4D97-AF65-F5344CB8AC3E}">
        <p14:creationId xmlns:p14="http://schemas.microsoft.com/office/powerpoint/2010/main" val="2105391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毎回，同じではつまらない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729" t="32778" r="83438" b="51528"/>
          <a:stretch/>
        </p:blipFill>
        <p:spPr>
          <a:xfrm>
            <a:off x="572406" y="3845724"/>
            <a:ext cx="2162003" cy="1607267"/>
          </a:xfrm>
          <a:prstGeom prst="rect">
            <a:avLst/>
          </a:prstGeom>
        </p:spPr>
      </p:pic>
      <p:sp>
        <p:nvSpPr>
          <p:cNvPr id="21" name="正方形/長方形 20"/>
          <p:cNvSpPr/>
          <p:nvPr/>
        </p:nvSpPr>
        <p:spPr>
          <a:xfrm>
            <a:off x="261257" y="1943765"/>
            <a:ext cx="8882743" cy="954107"/>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ある条件に当てはまる場合に</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命令を処理をしたい場合は</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2" name="正方形/長方形 21"/>
          <p:cNvSpPr/>
          <p:nvPr/>
        </p:nvSpPr>
        <p:spPr>
          <a:xfrm>
            <a:off x="2590800" y="4511918"/>
            <a:ext cx="2695575"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3" name="楕円 9">
            <a:extLst>
              <a:ext uri="{FF2B5EF4-FFF2-40B4-BE49-F238E27FC236}">
                <a16:creationId xmlns="" xmlns:a16="http://schemas.microsoft.com/office/drawing/2014/main" id="{EB69B134-3BF8-488A-BBB2-82DB8A397CCB}"/>
              </a:ext>
            </a:extLst>
          </p:cNvPr>
          <p:cNvSpPr/>
          <p:nvPr/>
        </p:nvSpPr>
        <p:spPr>
          <a:xfrm>
            <a:off x="1181100" y="3871848"/>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392803" y="5791455"/>
            <a:ext cx="7634026" cy="400110"/>
          </a:xfrm>
          <a:prstGeom prst="rect">
            <a:avLst/>
          </a:prstGeom>
        </p:spPr>
        <p:txBody>
          <a:bodyPr wrap="square">
            <a:spAutoFit/>
          </a:bodyPr>
          <a:lstStyle/>
          <a:p>
            <a:pPr lvl="1"/>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条件に当てはまったときに実行する命令を入れる</a:t>
            </a:r>
            <a:endParaRPr lang="en-US" altLang="ja-JP" sz="2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5" name="四角形: 角を丸くする 18">
            <a:extLst>
              <a:ext uri="{FF2B5EF4-FFF2-40B4-BE49-F238E27FC236}">
                <a16:creationId xmlns="" xmlns:a16="http://schemas.microsoft.com/office/drawing/2014/main" id="{BE638E63-6823-4E4D-BE6E-7E7F64A7284C}"/>
              </a:ext>
            </a:extLst>
          </p:cNvPr>
          <p:cNvSpPr/>
          <p:nvPr/>
        </p:nvSpPr>
        <p:spPr>
          <a:xfrm>
            <a:off x="796543" y="4441586"/>
            <a:ext cx="2151744" cy="627230"/>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a:off x="1129167" y="5051977"/>
            <a:ext cx="743248" cy="485336"/>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3" idx="7"/>
          </p:cNvCxnSpPr>
          <p:nvPr/>
        </p:nvCxnSpPr>
        <p:spPr>
          <a:xfrm flipV="1">
            <a:off x="1771174" y="3467610"/>
            <a:ext cx="581501" cy="505479"/>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838059" y="3657301"/>
            <a:ext cx="2322029" cy="400110"/>
          </a:xfrm>
          <a:prstGeom prst="rect">
            <a:avLst/>
          </a:prstGeom>
        </p:spPr>
        <p:txBody>
          <a:bodyPr wrap="square">
            <a:spAutoFit/>
          </a:bodyPr>
          <a:lstStyle/>
          <a:p>
            <a:pPr lvl="1"/>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条件を入れる</a:t>
            </a:r>
            <a:endParaRPr lang="en-US" altLang="ja-JP" sz="2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5467351" y="3097401"/>
            <a:ext cx="2260147"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条件には</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19" name="図 18"/>
          <p:cNvPicPr>
            <a:picLocks noChangeAspect="1"/>
          </p:cNvPicPr>
          <p:nvPr/>
        </p:nvPicPr>
        <p:blipFill rotWithShape="1">
          <a:blip r:embed="rId3">
            <a:extLst>
              <a:ext uri="{28A0092B-C50C-407E-A947-70E740481C1C}">
                <a14:useLocalDpi xmlns:a14="http://schemas.microsoft.com/office/drawing/2010/main" val="0"/>
              </a:ext>
            </a:extLst>
          </a:blip>
          <a:srcRect l="1146" t="66250" r="79479" b="28471"/>
          <a:stretch/>
        </p:blipFill>
        <p:spPr>
          <a:xfrm>
            <a:off x="5946776" y="3641278"/>
            <a:ext cx="2267712" cy="463403"/>
          </a:xfrm>
          <a:prstGeom prst="rect">
            <a:avLst/>
          </a:prstGeom>
        </p:spPr>
      </p:pic>
      <p:sp>
        <p:nvSpPr>
          <p:cNvPr id="38" name="正方形/長方形 37"/>
          <p:cNvSpPr/>
          <p:nvPr/>
        </p:nvSpPr>
        <p:spPr>
          <a:xfrm>
            <a:off x="6067426" y="4180449"/>
            <a:ext cx="2888797"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1904641" y="3236336"/>
            <a:ext cx="3305175" cy="523220"/>
          </a:xfrm>
          <a:prstGeom prst="rect">
            <a:avLst/>
          </a:prstGeom>
        </p:spPr>
        <p:txBody>
          <a:bodyPr wrap="square">
            <a:spAutoFit/>
          </a:bodyPr>
          <a:lstStyle/>
          <a:p>
            <a:pPr lvl="1"/>
            <a:r>
              <a:rPr lang="ja-JP" altLang="en-US" sz="2800" b="1" dirty="0" smtClean="0">
                <a:solidFill>
                  <a:srgbClr val="FF6600"/>
                </a:solidFill>
                <a:latin typeface="メイリオ" panose="020B0604030504040204" pitchFamily="50" charset="-128"/>
                <a:ea typeface="メイリオ" panose="020B0604030504040204" pitchFamily="50" charset="-128"/>
              </a:rPr>
              <a:t>もし～とき</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1392803" y="5343027"/>
            <a:ext cx="3305175" cy="523220"/>
          </a:xfrm>
          <a:prstGeom prst="rect">
            <a:avLst/>
          </a:prstGeom>
        </p:spPr>
        <p:txBody>
          <a:bodyPr wrap="square">
            <a:spAutoFit/>
          </a:bodyPr>
          <a:lstStyle/>
          <a:p>
            <a:pPr lvl="1"/>
            <a:r>
              <a:rPr lang="ja-JP" altLang="en-US" sz="2800" b="1" dirty="0" smtClean="0">
                <a:solidFill>
                  <a:srgbClr val="FF6600"/>
                </a:solidFill>
                <a:latin typeface="メイリオ" panose="020B0604030504040204" pitchFamily="50" charset="-128"/>
                <a:ea typeface="メイリオ" panose="020B0604030504040204" pitchFamily="50" charset="-128"/>
              </a:rPr>
              <a:t>～をする</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8823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毎回，同じではつまらない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396683" y="1923597"/>
            <a:ext cx="6508942"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条件は</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2</a:t>
            </a:r>
            <a:r>
              <a:rPr lang="ja-JP" altLang="en-US" sz="2800" b="1" dirty="0" err="1" smtClean="0">
                <a:solidFill>
                  <a:schemeClr val="accent1">
                    <a:lumMod val="50000"/>
                  </a:schemeClr>
                </a:solidFill>
                <a:latin typeface="メイリオ" panose="020B0604030504040204" pitchFamily="50" charset="-128"/>
                <a:ea typeface="メイリオ" panose="020B0604030504040204" pitchFamily="50" charset="-128"/>
              </a:rPr>
              <a:t>つの</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値の比較です</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89" t="9028" r="71680" b="60112"/>
          <a:stretch/>
        </p:blipFill>
        <p:spPr>
          <a:xfrm>
            <a:off x="253808" y="2480349"/>
            <a:ext cx="3800334" cy="3160459"/>
          </a:xfrm>
          <a:prstGeom prst="rect">
            <a:avLst/>
          </a:prstGeom>
        </p:spPr>
      </p:pic>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522" t="44835" r="72525" b="24436"/>
          <a:stretch/>
        </p:blipFill>
        <p:spPr>
          <a:xfrm>
            <a:off x="4749287" y="2470519"/>
            <a:ext cx="3680443" cy="3147043"/>
          </a:xfrm>
          <a:prstGeom prst="rect">
            <a:avLst/>
          </a:prstGeom>
        </p:spPr>
      </p:pic>
      <p:sp>
        <p:nvSpPr>
          <p:cNvPr id="38" name="正方形/長方形 37"/>
          <p:cNvSpPr/>
          <p:nvPr/>
        </p:nvSpPr>
        <p:spPr>
          <a:xfrm>
            <a:off x="405646" y="3148670"/>
            <a:ext cx="4631420" cy="523220"/>
          </a:xfrm>
          <a:prstGeom prst="rect">
            <a:avLst/>
          </a:prstGeom>
        </p:spPr>
        <p:txBody>
          <a:bodyPr wrap="square">
            <a:spAutoFit/>
          </a:bodyPr>
          <a:lstStyle/>
          <a:p>
            <a:pPr marL="0" lvl="1"/>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明るさ</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が</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ルクスと</a:t>
            </a:r>
            <a:r>
              <a:rPr lang="ja-JP" altLang="en-US" sz="2800" b="1" dirty="0" smtClean="0">
                <a:solidFill>
                  <a:srgbClr val="FF6600"/>
                </a:solidFill>
                <a:latin typeface="メイリオ" panose="020B0604030504040204" pitchFamily="50" charset="-128"/>
                <a:ea typeface="メイリオ" panose="020B0604030504040204" pitchFamily="50" charset="-128"/>
              </a:rPr>
              <a:t>等しい</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27" name="正方形/長方形 26"/>
          <p:cNvSpPr/>
          <p:nvPr/>
        </p:nvSpPr>
        <p:spPr>
          <a:xfrm>
            <a:off x="405646" y="4349026"/>
            <a:ext cx="4631420" cy="523220"/>
          </a:xfrm>
          <a:prstGeom prst="rect">
            <a:avLst/>
          </a:prstGeom>
        </p:spPr>
        <p:txBody>
          <a:bodyPr wrap="square">
            <a:spAutoFit/>
          </a:bodyPr>
          <a:lstStyle/>
          <a:p>
            <a:pPr marL="0" lvl="1"/>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明るさ</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が</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ルクス</a:t>
            </a:r>
            <a:r>
              <a:rPr lang="ja-JP" altLang="en-US" sz="2800" b="1" dirty="0" smtClean="0">
                <a:solidFill>
                  <a:srgbClr val="FF6600"/>
                </a:solidFill>
                <a:latin typeface="メイリオ" panose="020B0604030504040204" pitchFamily="50" charset="-128"/>
                <a:ea typeface="メイリオ" panose="020B0604030504040204" pitchFamily="50" charset="-128"/>
              </a:rPr>
              <a:t>ではない</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405646" y="5558913"/>
            <a:ext cx="5216586" cy="523220"/>
          </a:xfrm>
          <a:prstGeom prst="rect">
            <a:avLst/>
          </a:prstGeom>
        </p:spPr>
        <p:txBody>
          <a:bodyPr wrap="square">
            <a:spAutoFit/>
          </a:bodyPr>
          <a:lstStyle/>
          <a:p>
            <a:pPr marL="0" lvl="1"/>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明るさ</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が</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ルクス</a:t>
            </a:r>
            <a:r>
              <a:rPr lang="ja-JP" altLang="en-US" sz="2800" b="1" dirty="0" smtClean="0">
                <a:solidFill>
                  <a:srgbClr val="FF6600"/>
                </a:solidFill>
                <a:latin typeface="メイリオ" panose="020B0604030504040204" pitchFamily="50" charset="-128"/>
                <a:ea typeface="メイリオ" panose="020B0604030504040204" pitchFamily="50" charset="-128"/>
              </a:rPr>
              <a:t>より小さい</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30" name="正方形/長方形 29"/>
          <p:cNvSpPr/>
          <p:nvPr/>
        </p:nvSpPr>
        <p:spPr>
          <a:xfrm>
            <a:off x="4918846" y="3109021"/>
            <a:ext cx="3802745" cy="523220"/>
          </a:xfrm>
          <a:prstGeom prst="rect">
            <a:avLst/>
          </a:prstGeom>
        </p:spPr>
        <p:txBody>
          <a:bodyPr wrap="square">
            <a:spAutoFit/>
          </a:bodyPr>
          <a:lstStyle/>
          <a:p>
            <a:pPr marL="0" lvl="1"/>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明るさ</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が</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ルクス</a:t>
            </a:r>
            <a:r>
              <a:rPr lang="ja-JP" altLang="en-US" sz="2800" b="1" dirty="0" smtClean="0">
                <a:solidFill>
                  <a:srgbClr val="FF6600"/>
                </a:solidFill>
                <a:latin typeface="メイリオ" panose="020B0604030504040204" pitchFamily="50" charset="-128"/>
                <a:ea typeface="メイリオ" panose="020B0604030504040204" pitchFamily="50" charset="-128"/>
              </a:rPr>
              <a:t>以下</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4918846" y="4329148"/>
            <a:ext cx="4374244" cy="523220"/>
          </a:xfrm>
          <a:prstGeom prst="rect">
            <a:avLst/>
          </a:prstGeom>
        </p:spPr>
        <p:txBody>
          <a:bodyPr wrap="square">
            <a:spAutoFit/>
          </a:bodyPr>
          <a:lstStyle/>
          <a:p>
            <a:pPr marL="0" lvl="1"/>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明るさ</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が</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ルクス</a:t>
            </a:r>
            <a:r>
              <a:rPr lang="ja-JP" altLang="en-US" sz="2800" b="1" dirty="0" smtClean="0">
                <a:solidFill>
                  <a:srgbClr val="FF6600"/>
                </a:solidFill>
                <a:latin typeface="メイリオ" panose="020B0604030504040204" pitchFamily="50" charset="-128"/>
                <a:ea typeface="メイリオ" panose="020B0604030504040204" pitchFamily="50" charset="-128"/>
              </a:rPr>
              <a:t>より大きい</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33" name="正方形/長方形 32"/>
          <p:cNvSpPr/>
          <p:nvPr/>
        </p:nvSpPr>
        <p:spPr>
          <a:xfrm>
            <a:off x="4918846" y="5529091"/>
            <a:ext cx="4012295" cy="523220"/>
          </a:xfrm>
          <a:prstGeom prst="rect">
            <a:avLst/>
          </a:prstGeom>
        </p:spPr>
        <p:txBody>
          <a:bodyPr wrap="square">
            <a:spAutoFit/>
          </a:bodyPr>
          <a:lstStyle/>
          <a:p>
            <a:pPr marL="0" lvl="1"/>
            <a:r>
              <a:rPr lang="ja-JP" altLang="en-US" sz="2000" b="1" dirty="0">
                <a:solidFill>
                  <a:schemeClr val="accent1">
                    <a:lumMod val="50000"/>
                  </a:schemeClr>
                </a:solidFill>
                <a:latin typeface="メイリオ" panose="020B0604030504040204" pitchFamily="50" charset="-128"/>
                <a:ea typeface="メイリオ" panose="020B0604030504040204" pitchFamily="50" charset="-128"/>
              </a:rPr>
              <a:t>明るさ</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が</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ルクス</a:t>
            </a:r>
            <a:r>
              <a:rPr lang="ja-JP" altLang="en-US" sz="2800" b="1" dirty="0" smtClean="0">
                <a:solidFill>
                  <a:srgbClr val="FF6600"/>
                </a:solidFill>
                <a:latin typeface="メイリオ" panose="020B0604030504040204" pitchFamily="50" charset="-128"/>
                <a:ea typeface="メイリオ" panose="020B0604030504040204" pitchFamily="50" charset="-128"/>
              </a:rPr>
              <a:t>以上</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23" name="楕円 9">
            <a:extLst>
              <a:ext uri="{FF2B5EF4-FFF2-40B4-BE49-F238E27FC236}">
                <a16:creationId xmlns="" xmlns:a16="http://schemas.microsoft.com/office/drawing/2014/main" id="{EB69B134-3BF8-488A-BBB2-82DB8A397CCB}"/>
              </a:ext>
            </a:extLst>
          </p:cNvPr>
          <p:cNvSpPr/>
          <p:nvPr/>
        </p:nvSpPr>
        <p:spPr>
          <a:xfrm>
            <a:off x="2193411" y="252962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9">
            <a:extLst>
              <a:ext uri="{FF2B5EF4-FFF2-40B4-BE49-F238E27FC236}">
                <a16:creationId xmlns="" xmlns:a16="http://schemas.microsoft.com/office/drawing/2014/main" id="{EB69B134-3BF8-488A-BBB2-82DB8A397CCB}"/>
              </a:ext>
            </a:extLst>
          </p:cNvPr>
          <p:cNvSpPr/>
          <p:nvPr/>
        </p:nvSpPr>
        <p:spPr>
          <a:xfrm>
            <a:off x="2193411" y="3734830"/>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9">
            <a:extLst>
              <a:ext uri="{FF2B5EF4-FFF2-40B4-BE49-F238E27FC236}">
                <a16:creationId xmlns="" xmlns:a16="http://schemas.microsoft.com/office/drawing/2014/main" id="{EB69B134-3BF8-488A-BBB2-82DB8A397CCB}"/>
              </a:ext>
            </a:extLst>
          </p:cNvPr>
          <p:cNvSpPr/>
          <p:nvPr/>
        </p:nvSpPr>
        <p:spPr>
          <a:xfrm>
            <a:off x="2193411" y="494414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9">
            <a:extLst>
              <a:ext uri="{FF2B5EF4-FFF2-40B4-BE49-F238E27FC236}">
                <a16:creationId xmlns="" xmlns:a16="http://schemas.microsoft.com/office/drawing/2014/main" id="{EB69B134-3BF8-488A-BBB2-82DB8A397CCB}"/>
              </a:ext>
            </a:extLst>
          </p:cNvPr>
          <p:cNvSpPr/>
          <p:nvPr/>
        </p:nvSpPr>
        <p:spPr>
          <a:xfrm>
            <a:off x="6631011" y="252962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9">
            <a:extLst>
              <a:ext uri="{FF2B5EF4-FFF2-40B4-BE49-F238E27FC236}">
                <a16:creationId xmlns="" xmlns:a16="http://schemas.microsoft.com/office/drawing/2014/main" id="{EB69B134-3BF8-488A-BBB2-82DB8A397CCB}"/>
              </a:ext>
            </a:extLst>
          </p:cNvPr>
          <p:cNvSpPr/>
          <p:nvPr/>
        </p:nvSpPr>
        <p:spPr>
          <a:xfrm>
            <a:off x="6631011" y="3734830"/>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9">
            <a:extLst>
              <a:ext uri="{FF2B5EF4-FFF2-40B4-BE49-F238E27FC236}">
                <a16:creationId xmlns="" xmlns:a16="http://schemas.microsoft.com/office/drawing/2014/main" id="{EB69B134-3BF8-488A-BBB2-82DB8A397CCB}"/>
              </a:ext>
            </a:extLst>
          </p:cNvPr>
          <p:cNvSpPr/>
          <p:nvPr/>
        </p:nvSpPr>
        <p:spPr>
          <a:xfrm>
            <a:off x="6631011" y="4944141"/>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71123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毎回，同じではつまらない</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261257" y="1849146"/>
            <a:ext cx="8842567" cy="1384995"/>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条件：もし明るさが</a:t>
            </a:r>
            <a:r>
              <a:rPr lang="en-US" altLang="ja-JP" sz="2800" b="1" dirty="0" smtClean="0">
                <a:solidFill>
                  <a:srgbClr val="FF6600"/>
                </a:solidFill>
                <a:latin typeface="メイリオ" panose="020B0604030504040204" pitchFamily="50" charset="-128"/>
                <a:ea typeface="メイリオ" panose="020B0604030504040204" pitchFamily="50" charset="-128"/>
              </a:rPr>
              <a:t>200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ルクス</a:t>
            </a:r>
            <a:r>
              <a:rPr lang="ja-JP" altLang="en-US" sz="2800" b="1" dirty="0" smtClean="0">
                <a:solidFill>
                  <a:srgbClr val="FF6600"/>
                </a:solidFill>
                <a:latin typeface="メイリオ" panose="020B0604030504040204" pitchFamily="50" charset="-128"/>
                <a:ea typeface="メイリオ" panose="020B0604030504040204" pitchFamily="50" charset="-128"/>
              </a:rPr>
              <a:t>より大きい</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とき</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lnSpc>
                <a:spcPct val="150000"/>
              </a:lnSpc>
            </a:pP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条件</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に当てはまったら：</a:t>
            </a:r>
            <a:r>
              <a:rPr lang="ja-JP" altLang="en-US" sz="2800" b="1" dirty="0" smtClean="0">
                <a:solidFill>
                  <a:srgbClr val="FF6600"/>
                </a:solidFill>
                <a:latin typeface="メイリオ" panose="020B0604030504040204" pitchFamily="50" charset="-128"/>
                <a:ea typeface="メイリオ" panose="020B0604030504040204" pitchFamily="50" charset="-128"/>
              </a:rPr>
              <a:t>明るいね</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としゃべる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833" t="9444" r="45208" b="55834"/>
          <a:stretch/>
        </p:blipFill>
        <p:spPr>
          <a:xfrm>
            <a:off x="1940527" y="3429000"/>
            <a:ext cx="5262945" cy="2539984"/>
          </a:xfrm>
          <a:prstGeom prst="rect">
            <a:avLst/>
          </a:prstGeom>
        </p:spPr>
      </p:pic>
    </p:spTree>
    <p:extLst>
      <p:ext uri="{BB962C8B-B14F-4D97-AF65-F5344CB8AC3E}">
        <p14:creationId xmlns:p14="http://schemas.microsoft.com/office/powerpoint/2010/main" val="916039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33450" y="2069880"/>
            <a:ext cx="3167063" cy="1455032"/>
          </a:xfrm>
          <a:prstGeom prst="rect">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ローチャート: 抜出し 50"/>
          <p:cNvSpPr/>
          <p:nvPr/>
        </p:nvSpPr>
        <p:spPr>
          <a:xfrm>
            <a:off x="957179" y="2095486"/>
            <a:ext cx="3114960" cy="1409714"/>
          </a:xfrm>
          <a:prstGeom prst="flowChartExtra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明るさによって，しゃべる言葉を変えてみよう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grpSp>
        <p:nvGrpSpPr>
          <p:cNvPr id="8" name="グループ化 7"/>
          <p:cNvGrpSpPr/>
          <p:nvPr/>
        </p:nvGrpSpPr>
        <p:grpSpPr>
          <a:xfrm>
            <a:off x="2217056" y="2069880"/>
            <a:ext cx="588783" cy="295793"/>
            <a:chOff x="2458356" y="5074106"/>
            <a:chExt cx="685800" cy="361494"/>
          </a:xfrm>
          <a:solidFill>
            <a:schemeClr val="bg1">
              <a:lumMod val="85000"/>
            </a:schemeClr>
          </a:solidFill>
        </p:grpSpPr>
        <p:sp>
          <p:nvSpPr>
            <p:cNvPr id="6" name="フローチャート: 抜出し 5"/>
            <p:cNvSpPr/>
            <p:nvPr/>
          </p:nvSpPr>
          <p:spPr>
            <a:xfrm>
              <a:off x="2458356" y="5105400"/>
              <a:ext cx="685800" cy="330200"/>
            </a:xfrm>
            <a:prstGeom prst="flowChartExtra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641599" y="5074106"/>
              <a:ext cx="326117" cy="138788"/>
            </a:xfrm>
            <a:prstGeom prst="re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2" name="図 51"/>
          <p:cNvPicPr>
            <a:picLocks noChangeAspect="1"/>
          </p:cNvPicPr>
          <p:nvPr/>
        </p:nvPicPr>
        <p:blipFill>
          <a:blip r:embed="rId3" cstate="print">
            <a:extLst>
              <a:ext uri="{BEBA8EAE-BF5A-486C-A8C5-ECC9F3942E4B}">
                <a14:imgProps xmlns:a14="http://schemas.microsoft.com/office/drawing/2010/main">
                  <a14:imgLayer r:embed="rId4">
                    <a14:imgEffect>
                      <a14:saturation sat="94000"/>
                    </a14:imgEffect>
                  </a14:imgLayer>
                </a14:imgProps>
              </a:ext>
              <a:ext uri="{28A0092B-C50C-407E-A947-70E740481C1C}">
                <a14:useLocalDpi xmlns:a14="http://schemas.microsoft.com/office/drawing/2010/main" val="0"/>
              </a:ext>
            </a:extLst>
          </a:blip>
          <a:stretch>
            <a:fillRect/>
          </a:stretch>
        </p:blipFill>
        <p:spPr>
          <a:xfrm>
            <a:off x="2251141" y="3119735"/>
            <a:ext cx="385465" cy="385465"/>
          </a:xfrm>
          <a:prstGeom prst="rect">
            <a:avLst/>
          </a:prstGeom>
          <a:effectLst>
            <a:outerShdw blurRad="50800" dist="50800" dir="5400000" algn="ctr" rotWithShape="0">
              <a:srgbClr val="000000"/>
            </a:outerShdw>
          </a:effectLst>
        </p:spPr>
      </p:pic>
      <p:sp>
        <p:nvSpPr>
          <p:cNvPr id="53" name="正方形/長方形 52"/>
          <p:cNvSpPr/>
          <p:nvPr/>
        </p:nvSpPr>
        <p:spPr>
          <a:xfrm>
            <a:off x="933450" y="4028220"/>
            <a:ext cx="3167063" cy="1455032"/>
          </a:xfrm>
          <a:prstGeom prst="rect">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ローチャート: 抜出し 53"/>
          <p:cNvSpPr/>
          <p:nvPr/>
        </p:nvSpPr>
        <p:spPr>
          <a:xfrm>
            <a:off x="957179" y="4053826"/>
            <a:ext cx="3114960" cy="1409714"/>
          </a:xfrm>
          <a:prstGeom prst="flowChartExtra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p:cNvGrpSpPr/>
          <p:nvPr/>
        </p:nvGrpSpPr>
        <p:grpSpPr>
          <a:xfrm>
            <a:off x="2217056" y="4028220"/>
            <a:ext cx="588783" cy="295793"/>
            <a:chOff x="2458356" y="5074106"/>
            <a:chExt cx="685800" cy="361494"/>
          </a:xfrm>
          <a:solidFill>
            <a:schemeClr val="bg1">
              <a:lumMod val="85000"/>
            </a:schemeClr>
          </a:solidFill>
        </p:grpSpPr>
        <p:sp>
          <p:nvSpPr>
            <p:cNvPr id="56" name="フローチャート: 抜出し 55"/>
            <p:cNvSpPr/>
            <p:nvPr/>
          </p:nvSpPr>
          <p:spPr>
            <a:xfrm>
              <a:off x="2458356" y="5105400"/>
              <a:ext cx="685800" cy="330200"/>
            </a:xfrm>
            <a:prstGeom prst="flowChartExtra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2641599" y="5074106"/>
              <a:ext cx="326117" cy="138788"/>
            </a:xfrm>
            <a:prstGeom prst="re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台形 9"/>
          <p:cNvSpPr/>
          <p:nvPr/>
        </p:nvSpPr>
        <p:spPr>
          <a:xfrm>
            <a:off x="2124075" y="5032374"/>
            <a:ext cx="647700" cy="434975"/>
          </a:xfrm>
          <a:prstGeom prst="trapezoid">
            <a:avLst>
              <a:gd name="adj" fmla="val 4197"/>
            </a:avLst>
          </a:prstGeom>
          <a:solidFill>
            <a:schemeClr val="tx1">
              <a:lumMod val="95000"/>
              <a:lumOff val="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t>ｘ</a:t>
            </a:r>
            <a:endParaRPr kumimoji="1" lang="ja-JP" altLang="en-US"/>
          </a:p>
        </p:txBody>
      </p:sp>
      <p:pic>
        <p:nvPicPr>
          <p:cNvPr id="98" name="図 97"/>
          <p:cNvPicPr>
            <a:picLocks noChangeAspect="1"/>
          </p:cNvPicPr>
          <p:nvPr/>
        </p:nvPicPr>
        <p:blipFill>
          <a:blip r:embed="rId3" cstate="print">
            <a:extLst>
              <a:ext uri="{BEBA8EAE-BF5A-486C-A8C5-ECC9F3942E4B}">
                <a14:imgProps xmlns:a14="http://schemas.microsoft.com/office/drawing/2010/main">
                  <a14:imgLayer r:embed="rId4">
                    <a14:imgEffect>
                      <a14:saturation sat="94000"/>
                    </a14:imgEffect>
                  </a14:imgLayer>
                </a14:imgProps>
              </a:ext>
              <a:ext uri="{28A0092B-C50C-407E-A947-70E740481C1C}">
                <a14:useLocalDpi xmlns:a14="http://schemas.microsoft.com/office/drawing/2010/main" val="0"/>
              </a:ext>
            </a:extLst>
          </a:blip>
          <a:stretch>
            <a:fillRect/>
          </a:stretch>
        </p:blipFill>
        <p:spPr>
          <a:xfrm>
            <a:off x="2246378" y="5078075"/>
            <a:ext cx="385465" cy="385465"/>
          </a:xfrm>
          <a:prstGeom prst="rect">
            <a:avLst/>
          </a:prstGeom>
          <a:effectLst>
            <a:outerShdw blurRad="50800" dist="50800" dir="5400000" algn="ctr" rotWithShape="0">
              <a:srgbClr val="000000"/>
            </a:outerShdw>
          </a:effectLst>
        </p:spPr>
      </p:pic>
      <p:sp>
        <p:nvSpPr>
          <p:cNvPr id="9" name="正方形/長方形 8"/>
          <p:cNvSpPr/>
          <p:nvPr/>
        </p:nvSpPr>
        <p:spPr>
          <a:xfrm>
            <a:off x="2147957" y="4930219"/>
            <a:ext cx="594360" cy="100763"/>
          </a:xfrm>
          <a:prstGeom prst="rect">
            <a:avLst/>
          </a:prstGeom>
          <a:solidFill>
            <a:srgbClr val="00B05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4065717" y="2345406"/>
            <a:ext cx="4849684" cy="954107"/>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明るい時は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「明るいね」としゃべる</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00" name="正方形/長方形 99"/>
          <p:cNvSpPr/>
          <p:nvPr/>
        </p:nvSpPr>
        <p:spPr>
          <a:xfrm>
            <a:off x="4065717" y="4123968"/>
            <a:ext cx="4849684" cy="1384995"/>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そうでない</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時</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（暗いとき）</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「暗いです」としゃべる</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6731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938" t="59445" r="83438" b="18194"/>
          <a:stretch/>
        </p:blipFill>
        <p:spPr>
          <a:xfrm>
            <a:off x="648135" y="3317837"/>
            <a:ext cx="2133464" cy="2290053"/>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明るさによって，しゃべる言葉を変えてみよう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1" name="正方形/長方形 20"/>
          <p:cNvSpPr/>
          <p:nvPr/>
        </p:nvSpPr>
        <p:spPr>
          <a:xfrm>
            <a:off x="261257" y="1943765"/>
            <a:ext cx="8882743" cy="954107"/>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ある条件に</a:t>
            </a:r>
            <a:r>
              <a:rPr lang="ja-JP" altLang="en-US" sz="2800" b="1" dirty="0" smtClean="0">
                <a:solidFill>
                  <a:srgbClr val="FF6600"/>
                </a:solidFill>
                <a:latin typeface="メイリオ" panose="020B0604030504040204" pitchFamily="50" charset="-128"/>
                <a:ea typeface="メイリオ" panose="020B0604030504040204" pitchFamily="50" charset="-128"/>
              </a:rPr>
              <a:t>当てはまった</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時と</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rgbClr val="FF6600"/>
                </a:solidFill>
                <a:latin typeface="メイリオ" panose="020B0604030504040204" pitchFamily="50" charset="-128"/>
                <a:ea typeface="メイリオ" panose="020B0604030504040204" pitchFamily="50" charset="-128"/>
              </a:rPr>
              <a:t>当てはまらなかった</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時で命令を分ける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2" name="正方形/長方形 21"/>
          <p:cNvSpPr/>
          <p:nvPr/>
        </p:nvSpPr>
        <p:spPr>
          <a:xfrm>
            <a:off x="730143" y="5593743"/>
            <a:ext cx="2695575"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3" name="楕円 9">
            <a:extLst>
              <a:ext uri="{FF2B5EF4-FFF2-40B4-BE49-F238E27FC236}">
                <a16:creationId xmlns="" xmlns:a16="http://schemas.microsoft.com/office/drawing/2014/main" id="{EB69B134-3BF8-488A-BBB2-82DB8A397CCB}"/>
              </a:ext>
            </a:extLst>
          </p:cNvPr>
          <p:cNvSpPr/>
          <p:nvPr/>
        </p:nvSpPr>
        <p:spPr>
          <a:xfrm>
            <a:off x="1257300" y="3380728"/>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800533" y="3772905"/>
            <a:ext cx="5067066" cy="707886"/>
          </a:xfrm>
          <a:prstGeom prst="rect">
            <a:avLst/>
          </a:prstGeom>
        </p:spPr>
        <p:txBody>
          <a:bodyPr wrap="square">
            <a:spAutoFit/>
          </a:bodyPr>
          <a:lstStyle/>
          <a:p>
            <a:pPr marL="0" lvl="1"/>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条件に</a:t>
            </a:r>
            <a:r>
              <a:rPr lang="ja-JP" altLang="en-US" sz="2000" b="1" dirty="0" smtClean="0">
                <a:solidFill>
                  <a:srgbClr val="FF6600"/>
                </a:solidFill>
                <a:latin typeface="メイリオ" panose="020B0604030504040204" pitchFamily="50" charset="-128"/>
                <a:ea typeface="メイリオ" panose="020B0604030504040204" pitchFamily="50" charset="-128"/>
              </a:rPr>
              <a:t>当てはまった</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時に</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
            </a:r>
            <a:b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b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実行する命令を入れる</a:t>
            </a:r>
            <a:endParaRPr lang="en-US" altLang="ja-JP" sz="2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5" name="四角形: 角を丸くする 18">
            <a:extLst>
              <a:ext uri="{FF2B5EF4-FFF2-40B4-BE49-F238E27FC236}">
                <a16:creationId xmlns="" xmlns:a16="http://schemas.microsoft.com/office/drawing/2014/main" id="{BE638E63-6823-4E4D-BE6E-7E7F64A7284C}"/>
              </a:ext>
            </a:extLst>
          </p:cNvPr>
          <p:cNvSpPr/>
          <p:nvPr/>
        </p:nvSpPr>
        <p:spPr>
          <a:xfrm>
            <a:off x="905781" y="3951881"/>
            <a:ext cx="2151744" cy="50833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flipV="1">
            <a:off x="3039245" y="3951881"/>
            <a:ext cx="772946" cy="251307"/>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3" idx="7"/>
          </p:cNvCxnSpPr>
          <p:nvPr/>
        </p:nvCxnSpPr>
        <p:spPr>
          <a:xfrm flipV="1">
            <a:off x="1847374" y="3134905"/>
            <a:ext cx="883605" cy="347064"/>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572000" y="2992378"/>
            <a:ext cx="3305175" cy="400110"/>
          </a:xfrm>
          <a:prstGeom prst="rect">
            <a:avLst/>
          </a:prstGeom>
        </p:spPr>
        <p:txBody>
          <a:bodyPr wrap="square">
            <a:spAutoFit/>
          </a:bodyPr>
          <a:lstStyle/>
          <a:p>
            <a:pPr marL="0" lvl="1"/>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条件を入れる</a:t>
            </a:r>
            <a:endParaRPr lang="en-US" altLang="ja-JP" sz="2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7" name="四角形: 角を丸くする 18">
            <a:extLst>
              <a:ext uri="{FF2B5EF4-FFF2-40B4-BE49-F238E27FC236}">
                <a16:creationId xmlns="" xmlns:a16="http://schemas.microsoft.com/office/drawing/2014/main" id="{BE638E63-6823-4E4D-BE6E-7E7F64A7284C}"/>
              </a:ext>
            </a:extLst>
          </p:cNvPr>
          <p:cNvSpPr/>
          <p:nvPr/>
        </p:nvSpPr>
        <p:spPr>
          <a:xfrm>
            <a:off x="905781" y="4698114"/>
            <a:ext cx="2151744" cy="50833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flipV="1">
            <a:off x="3039245" y="4930130"/>
            <a:ext cx="791284" cy="28043"/>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5440755" y="5164614"/>
            <a:ext cx="4199520" cy="707886"/>
          </a:xfrm>
          <a:prstGeom prst="rect">
            <a:avLst/>
          </a:prstGeom>
        </p:spPr>
        <p:txBody>
          <a:bodyPr wrap="square">
            <a:spAutoFit/>
          </a:bodyPr>
          <a:lstStyle/>
          <a:p>
            <a:pPr marL="0" lvl="1"/>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条件に</a:t>
            </a:r>
            <a:r>
              <a:rPr lang="ja-JP" altLang="en-US" sz="2000" b="1" dirty="0" smtClean="0">
                <a:solidFill>
                  <a:srgbClr val="FF6600"/>
                </a:solidFill>
                <a:latin typeface="メイリオ" panose="020B0604030504040204" pitchFamily="50" charset="-128"/>
                <a:ea typeface="メイリオ" panose="020B0604030504040204" pitchFamily="50" charset="-128"/>
              </a:rPr>
              <a:t>当てはまらなった</a:t>
            </a: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時に</a:t>
            </a:r>
            <a: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t/>
            </a:r>
            <a:br>
              <a:rPr lang="en-US" altLang="ja-JP" sz="2000" b="1" dirty="0" smtClean="0">
                <a:solidFill>
                  <a:schemeClr val="accent1">
                    <a:lumMod val="50000"/>
                  </a:schemeClr>
                </a:solidFill>
                <a:latin typeface="メイリオ" panose="020B0604030504040204" pitchFamily="50" charset="-128"/>
                <a:ea typeface="メイリオ" panose="020B0604030504040204" pitchFamily="50" charset="-128"/>
              </a:rPr>
            </a:br>
            <a:r>
              <a:rPr lang="ja-JP" altLang="en-US" sz="2000" b="1" dirty="0" smtClean="0">
                <a:solidFill>
                  <a:schemeClr val="accent1">
                    <a:lumMod val="50000"/>
                  </a:schemeClr>
                </a:solidFill>
                <a:latin typeface="メイリオ" panose="020B0604030504040204" pitchFamily="50" charset="-128"/>
                <a:ea typeface="メイリオ" panose="020B0604030504040204" pitchFamily="50" charset="-128"/>
              </a:rPr>
              <a:t>実行する命令を入れる</a:t>
            </a:r>
            <a:endParaRPr lang="en-US" altLang="ja-JP" sz="20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2221987" y="2926516"/>
            <a:ext cx="3305175" cy="523220"/>
          </a:xfrm>
          <a:prstGeom prst="rect">
            <a:avLst/>
          </a:prstGeom>
        </p:spPr>
        <p:txBody>
          <a:bodyPr wrap="square">
            <a:spAutoFit/>
          </a:bodyPr>
          <a:lstStyle/>
          <a:p>
            <a:pPr lvl="1"/>
            <a:r>
              <a:rPr lang="ja-JP" altLang="en-US" sz="2800" b="1" dirty="0" smtClean="0">
                <a:solidFill>
                  <a:srgbClr val="FF6600"/>
                </a:solidFill>
                <a:latin typeface="メイリオ" panose="020B0604030504040204" pitchFamily="50" charset="-128"/>
                <a:ea typeface="メイリオ" panose="020B0604030504040204" pitchFamily="50" charset="-128"/>
              </a:rPr>
              <a:t>もし～とき</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812191" y="3726385"/>
            <a:ext cx="1949023" cy="523220"/>
          </a:xfrm>
          <a:prstGeom prst="rect">
            <a:avLst/>
          </a:prstGeom>
        </p:spPr>
        <p:txBody>
          <a:bodyPr wrap="square">
            <a:spAutoFit/>
          </a:bodyPr>
          <a:lstStyle/>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～をする</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30" name="正方形/長方形 29"/>
          <p:cNvSpPr/>
          <p:nvPr/>
        </p:nvSpPr>
        <p:spPr>
          <a:xfrm>
            <a:off x="3830529" y="4653783"/>
            <a:ext cx="3305175" cy="954107"/>
          </a:xfrm>
          <a:prstGeom prst="rect">
            <a:avLst/>
          </a:prstGeom>
        </p:spPr>
        <p:txBody>
          <a:bodyPr wrap="square">
            <a:spAutoFit/>
          </a:bodyPr>
          <a:lstStyle/>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そうでなければ</a:t>
            </a:r>
            <a:endParaRPr lang="en-US" altLang="ja-JP" sz="2800" b="1" dirty="0" smtClean="0">
              <a:solidFill>
                <a:srgbClr val="FF6600"/>
              </a:solidFill>
              <a:latin typeface="メイリオ" panose="020B0604030504040204" pitchFamily="50" charset="-128"/>
              <a:ea typeface="メイリオ" panose="020B0604030504040204" pitchFamily="50" charset="-128"/>
            </a:endParaRPr>
          </a:p>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～をする</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05714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rgbClr val="FF6600"/>
                </a:solidFill>
              </a:rPr>
              <a:t>Sphero BOLT</a:t>
            </a:r>
            <a:r>
              <a:rPr lang="ja-JP" altLang="en-US" dirty="0">
                <a:solidFill>
                  <a:schemeClr val="accent1">
                    <a:lumMod val="50000"/>
                  </a:schemeClr>
                </a:solidFill>
              </a:rPr>
              <a:t>って？</a:t>
            </a:r>
            <a:endParaRPr kumimoji="1" lang="ja-JP" altLang="en-US" dirty="0"/>
          </a:p>
        </p:txBody>
      </p:sp>
      <p:sp>
        <p:nvSpPr>
          <p:cNvPr id="3" name="テキスト プレースホルダー 2"/>
          <p:cNvSpPr>
            <a:spLocks noGrp="1"/>
          </p:cNvSpPr>
          <p:nvPr>
            <p:ph type="body" idx="1"/>
          </p:nvPr>
        </p:nvSpPr>
        <p:spPr/>
        <p:txBody>
          <a:bodyPr anchor="b"/>
          <a:lstStyle/>
          <a:p>
            <a:r>
              <a:rPr lang="ja-JP" altLang="en-US" sz="2800" b="1" dirty="0" smtClean="0">
                <a:solidFill>
                  <a:schemeClr val="accent1">
                    <a:lumMod val="50000"/>
                  </a:schemeClr>
                </a:solidFill>
                <a:cs typeface="+mn-cs"/>
              </a:rPr>
              <a:t>・</a:t>
            </a:r>
            <a:r>
              <a:rPr lang="en-US" altLang="ja-JP" sz="2800" b="1" dirty="0" smtClean="0">
                <a:solidFill>
                  <a:schemeClr val="accent1">
                    <a:lumMod val="50000"/>
                  </a:schemeClr>
                </a:solidFill>
                <a:cs typeface="+mn-cs"/>
              </a:rPr>
              <a:t>BOLT</a:t>
            </a:r>
            <a:r>
              <a:rPr lang="ja-JP" altLang="en-US" sz="2800" b="1" dirty="0" smtClean="0">
                <a:solidFill>
                  <a:schemeClr val="accent1">
                    <a:lumMod val="50000"/>
                  </a:schemeClr>
                </a:solidFill>
                <a:cs typeface="+mn-cs"/>
              </a:rPr>
              <a:t>を接続しよう！</a:t>
            </a:r>
            <a:endParaRPr lang="en-US" altLang="ja-JP" sz="2800" b="1" dirty="0">
              <a:solidFill>
                <a:schemeClr val="accent1">
                  <a:lumMod val="50000"/>
                </a:schemeClr>
              </a:solidFill>
              <a:cs typeface="+mn-cs"/>
            </a:endParaRPr>
          </a:p>
          <a:p>
            <a:r>
              <a:rPr lang="ja-JP" altLang="en-US" sz="2800" b="1" dirty="0">
                <a:solidFill>
                  <a:schemeClr val="accent1">
                    <a:lumMod val="50000"/>
                  </a:schemeClr>
                </a:solidFill>
                <a:cs typeface="+mn-cs"/>
              </a:rPr>
              <a:t>・走らせてみよう！</a:t>
            </a:r>
          </a:p>
        </p:txBody>
      </p:sp>
    </p:spTree>
    <p:extLst>
      <p:ext uri="{BB962C8B-B14F-4D97-AF65-F5344CB8AC3E}">
        <p14:creationId xmlns:p14="http://schemas.microsoft.com/office/powerpoint/2010/main" val="78988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明るさをチェック（分岐処理）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明るさによって，しゃべる言葉を変えてみよう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261257" y="1849146"/>
            <a:ext cx="8842567" cy="684803"/>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条件：明るさが</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200</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ルクスより大きいとき</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729" t="9305" r="45104" b="45972"/>
          <a:stretch/>
        </p:blipFill>
        <p:spPr>
          <a:xfrm>
            <a:off x="394607" y="2572669"/>
            <a:ext cx="5283233" cy="3271577"/>
          </a:xfrm>
          <a:prstGeom prst="rect">
            <a:avLst/>
          </a:prstGeom>
        </p:spPr>
      </p:pic>
      <p:sp>
        <p:nvSpPr>
          <p:cNvPr id="7" name="正方形/長方形 6"/>
          <p:cNvSpPr/>
          <p:nvPr/>
        </p:nvSpPr>
        <p:spPr>
          <a:xfrm>
            <a:off x="3724275" y="3429000"/>
            <a:ext cx="4572000" cy="1169551"/>
          </a:xfrm>
          <a:prstGeom prst="rect">
            <a:avLst/>
          </a:prstGeom>
        </p:spPr>
        <p:txBody>
          <a:bodyPr>
            <a:spAutoFit/>
          </a:bodyPr>
          <a:lstStyle/>
          <a:p>
            <a:pPr lvl="1">
              <a:lnSpc>
                <a:spcPct val="150000"/>
              </a:lnSpc>
            </a:pP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条件に当てはまったら</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明るいね」としゃべる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3724275" y="4598551"/>
            <a:ext cx="4572000" cy="1169551"/>
          </a:xfrm>
          <a:prstGeom prst="rect">
            <a:avLst/>
          </a:prstGeom>
        </p:spPr>
        <p:txBody>
          <a:bodyPr>
            <a:spAutoFit/>
          </a:bodyPr>
          <a:lstStyle/>
          <a:p>
            <a:pPr lvl="1">
              <a:lnSpc>
                <a:spcPct val="150000"/>
              </a:lnSpc>
            </a:pP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そうでなければ</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「暗いです」</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としゃべる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90540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a:solidFill>
                  <a:schemeClr val="accent1">
                    <a:lumMod val="50000"/>
                  </a:schemeClr>
                </a:solidFill>
              </a:rPr>
              <a:t>くり返し明るさチェック</a:t>
            </a:r>
            <a:r>
              <a:rPr lang="ja-JP" altLang="en-US" sz="2800" dirty="0">
                <a:solidFill>
                  <a:schemeClr val="accent1">
                    <a:lumMod val="50000"/>
                  </a:schemeClr>
                </a:solidFill>
              </a:rPr>
              <a:t>（反復処理）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3" name="正方形/長方形 2"/>
          <p:cNvSpPr/>
          <p:nvPr/>
        </p:nvSpPr>
        <p:spPr>
          <a:xfrm>
            <a:off x="261257" y="1287206"/>
            <a:ext cx="8882743" cy="523220"/>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何度も明るさチェック（反復処理）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261257" y="1849146"/>
            <a:ext cx="8842567" cy="738664"/>
          </a:xfrm>
          <a:prstGeom prst="rect">
            <a:avLst/>
          </a:prstGeom>
        </p:spPr>
        <p:txBody>
          <a:bodyPr wrap="square">
            <a:spAutoFit/>
          </a:bodyPr>
          <a:lstStyle/>
          <a:p>
            <a:pPr lvl="1">
              <a:lnSpc>
                <a:spcPct val="15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ずっと明るさのチェックをくり返す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729" t="9306" r="43750" b="41944"/>
          <a:stretch/>
        </p:blipFill>
        <p:spPr>
          <a:xfrm>
            <a:off x="4572000" y="2743503"/>
            <a:ext cx="4332237" cy="2852928"/>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l="49688" t="42222" r="34687" b="44167"/>
          <a:stretch/>
        </p:blipFill>
        <p:spPr>
          <a:xfrm>
            <a:off x="972456" y="3572564"/>
            <a:ext cx="1828800" cy="1194806"/>
          </a:xfrm>
          <a:prstGeom prst="rect">
            <a:avLst/>
          </a:prstGeom>
        </p:spPr>
      </p:pic>
      <p:sp>
        <p:nvSpPr>
          <p:cNvPr id="10" name="正方形/長方形 9"/>
          <p:cNvSpPr/>
          <p:nvPr/>
        </p:nvSpPr>
        <p:spPr>
          <a:xfrm>
            <a:off x="301433" y="2710855"/>
            <a:ext cx="8842567" cy="954107"/>
          </a:xfrm>
          <a:prstGeom prst="rect">
            <a:avLst/>
          </a:prstGeom>
        </p:spPr>
        <p:txBody>
          <a:bodyPr wrap="square">
            <a:spAutoFit/>
          </a:bodyPr>
          <a:lstStyle/>
          <a:p>
            <a:pPr lvl="1"/>
            <a:r>
              <a:rPr lang="ja-JP" altLang="en-US" sz="2800" b="1" dirty="0" smtClean="0">
                <a:solidFill>
                  <a:srgbClr val="FF6600"/>
                </a:solidFill>
                <a:latin typeface="メイリオ" panose="020B0604030504040204" pitchFamily="50" charset="-128"/>
                <a:ea typeface="メイリオ" panose="020B0604030504040204" pitchFamily="50" charset="-128"/>
              </a:rPr>
              <a:t>ずっと</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くり返したい</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ときには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809625" y="4767370"/>
            <a:ext cx="8334375"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45509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40" y="475831"/>
            <a:ext cx="6525332" cy="911788"/>
          </a:xfrm>
        </p:spPr>
        <p:txBody>
          <a:bodyPr/>
          <a:lstStyle/>
          <a:p>
            <a:r>
              <a:rPr lang="ja-JP" altLang="en-US" dirty="0">
                <a:solidFill>
                  <a:schemeClr val="accent1">
                    <a:lumMod val="50000"/>
                  </a:schemeClr>
                </a:solidFill>
                <a:effectLst>
                  <a:outerShdw blurRad="38100" dist="38100" dir="2700000" algn="tl">
                    <a:srgbClr val="000000">
                      <a:alpha val="43137"/>
                    </a:srgbClr>
                  </a:outerShdw>
                </a:effectLst>
              </a:rPr>
              <a:t>まとめ</a:t>
            </a:r>
          </a:p>
        </p:txBody>
      </p:sp>
      <p:sp>
        <p:nvSpPr>
          <p:cNvPr id="5" name="スライド番号プレースホルダー 4"/>
          <p:cNvSpPr>
            <a:spLocks noGrp="1"/>
          </p:cNvSpPr>
          <p:nvPr>
            <p:ph type="sldNum" sz="quarter" idx="12"/>
          </p:nvPr>
        </p:nvSpPr>
        <p:spPr>
          <a:xfrm>
            <a:off x="4037043" y="6376016"/>
            <a:ext cx="773723" cy="365125"/>
          </a:xfrm>
        </p:spPr>
        <p:txBody>
          <a:bodyPr/>
          <a:lstStyle/>
          <a:p>
            <a:fld id="{A9FA84E1-01B2-44F7-8463-C54C0E866A38}" type="slidenum">
              <a:rPr kumimoji="1" lang="ja-JP" altLang="en-US" smtClean="0"/>
              <a:pPr/>
              <a:t>42</a:t>
            </a:fld>
            <a:endParaRPr kumimoji="1" lang="ja-JP" altLang="en-US" dirty="0"/>
          </a:p>
        </p:txBody>
      </p:sp>
      <p:sp>
        <p:nvSpPr>
          <p:cNvPr id="8" name="テキスト ボックス 7"/>
          <p:cNvSpPr txBox="1"/>
          <p:nvPr/>
        </p:nvSpPr>
        <p:spPr>
          <a:xfrm>
            <a:off x="766280" y="1761847"/>
            <a:ext cx="3057247" cy="1384995"/>
          </a:xfrm>
          <a:prstGeom prst="rect">
            <a:avLst/>
          </a:prstGeom>
          <a:noFill/>
        </p:spPr>
        <p:txBody>
          <a:bodyPr wrap="none" rtlCol="0">
            <a:spAutoFit/>
          </a:bodyPr>
          <a:lstStyle/>
          <a:p>
            <a:r>
              <a:rPr lang="ja-JP" altLang="en-US" sz="2800" b="1" dirty="0">
                <a:solidFill>
                  <a:srgbClr val="FF6600"/>
                </a:solidFill>
                <a:latin typeface="メイリオ" panose="020B0604030504040204" pitchFamily="50" charset="-128"/>
                <a:ea typeface="メイリオ" panose="020B0604030504040204" pitchFamily="50" charset="-128"/>
              </a:rPr>
              <a:t>プログラム</a:t>
            </a:r>
            <a:r>
              <a:rPr lang="ja-JP" altLang="en-US" sz="2800" dirty="0">
                <a:solidFill>
                  <a:schemeClr val="accent1">
                    <a:lumMod val="50000"/>
                  </a:schemeClr>
                </a:solidFill>
                <a:latin typeface="メイリオ" panose="020B0604030504040204" pitchFamily="50" charset="-128"/>
                <a:ea typeface="メイリオ" panose="020B0604030504040204" pitchFamily="50" charset="-128"/>
              </a:rPr>
              <a:t>は</a:t>
            </a:r>
            <a:r>
              <a:rPr lang="en-US" altLang="ja-JP" sz="2800"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2800" dirty="0">
                <a:solidFill>
                  <a:schemeClr val="accent1">
                    <a:lumMod val="50000"/>
                  </a:schemeClr>
                </a:solidFill>
                <a:latin typeface="メイリオ" panose="020B0604030504040204" pitchFamily="50" charset="-128"/>
                <a:ea typeface="メイリオ" panose="020B0604030504040204" pitchFamily="50" charset="-128"/>
              </a:rPr>
            </a:br>
            <a:r>
              <a:rPr lang="ja-JP" altLang="en-US" sz="2800" b="1" dirty="0">
                <a:solidFill>
                  <a:srgbClr val="0070C0"/>
                </a:solidFill>
                <a:latin typeface="メイリオ" panose="020B0604030504040204" pitchFamily="50" charset="-128"/>
                <a:ea typeface="メイリオ" panose="020B0604030504040204" pitchFamily="50" charset="-128"/>
              </a:rPr>
              <a:t>コンピュータ</a:t>
            </a:r>
            <a:r>
              <a:rPr lang="ja-JP" altLang="en-US" sz="2800" dirty="0">
                <a:solidFill>
                  <a:schemeClr val="accent1">
                    <a:lumMod val="50000"/>
                  </a:schemeClr>
                </a:solidFill>
                <a:latin typeface="メイリオ" panose="020B0604030504040204" pitchFamily="50" charset="-128"/>
                <a:ea typeface="メイリオ" panose="020B0604030504040204" pitchFamily="50" charset="-128"/>
              </a:rPr>
              <a:t>への</a:t>
            </a:r>
            <a:r>
              <a:rPr lang="en-US" altLang="ja-JP" sz="2800"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2800" dirty="0">
                <a:solidFill>
                  <a:schemeClr val="accent1">
                    <a:lumMod val="50000"/>
                  </a:schemeClr>
                </a:solidFill>
                <a:latin typeface="メイリオ" panose="020B0604030504040204" pitchFamily="50" charset="-128"/>
                <a:ea typeface="メイリオ" panose="020B0604030504040204" pitchFamily="50" charset="-128"/>
              </a:rPr>
            </a:br>
            <a:r>
              <a:rPr lang="ja-JP" altLang="en-US" sz="2800" dirty="0">
                <a:solidFill>
                  <a:schemeClr val="accent1">
                    <a:lumMod val="50000"/>
                  </a:schemeClr>
                </a:solidFill>
                <a:latin typeface="メイリオ" panose="020B0604030504040204" pitchFamily="50" charset="-128"/>
                <a:ea typeface="メイリオ" panose="020B0604030504040204" pitchFamily="50" charset="-128"/>
              </a:rPr>
              <a:t>指示を書いたもの</a:t>
            </a: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62" y="1455989"/>
            <a:ext cx="752584" cy="690791"/>
          </a:xfrm>
          <a:prstGeom prst="rect">
            <a:avLst/>
          </a:prstGeom>
        </p:spPr>
      </p:pic>
      <p:sp>
        <p:nvSpPr>
          <p:cNvPr id="12" name="正方形/長方形 11"/>
          <p:cNvSpPr/>
          <p:nvPr/>
        </p:nvSpPr>
        <p:spPr>
          <a:xfrm>
            <a:off x="4618307" y="2213297"/>
            <a:ext cx="4572000" cy="954107"/>
          </a:xfrm>
          <a:prstGeom prst="rect">
            <a:avLst/>
          </a:prstGeom>
        </p:spPr>
        <p:txBody>
          <a:bodyPr>
            <a:spAutoFit/>
          </a:bodyPr>
          <a:lstStyle/>
          <a:p>
            <a:r>
              <a:rPr lang="ja-JP" altLang="en-US" sz="2800" b="1" dirty="0">
                <a:solidFill>
                  <a:srgbClr val="FF6600"/>
                </a:solidFill>
                <a:latin typeface="メイリオ" panose="020B0604030504040204" pitchFamily="50" charset="-128"/>
                <a:ea typeface="メイリオ" panose="020B0604030504040204" pitchFamily="50" charset="-128"/>
              </a:rPr>
              <a:t>プログラム</a:t>
            </a:r>
            <a:r>
              <a:rPr lang="ja-JP" altLang="en-US" sz="2800"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を作ることを</a:t>
            </a:r>
            <a:r>
              <a:rPr lang="en-US" altLang="ja-JP" sz="2800"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r>
            <a:br>
              <a:rPr lang="en-US" altLang="ja-JP" sz="2800"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lang="ja-JP" altLang="en-US" sz="2800" b="1" dirty="0">
                <a:solidFill>
                  <a:srgbClr val="FF6600"/>
                </a:solidFill>
                <a:latin typeface="メイリオ" panose="020B0604030504040204" pitchFamily="50" charset="-128"/>
                <a:ea typeface="メイリオ" panose="020B0604030504040204" pitchFamily="50" charset="-128"/>
              </a:rPr>
              <a:t>プログラミング</a:t>
            </a:r>
            <a:r>
              <a:rPr lang="ja-JP" altLang="en-US" sz="2800"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いう</a:t>
            </a: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34" y="1837148"/>
            <a:ext cx="752584" cy="690791"/>
          </a:xfrm>
          <a:prstGeom prst="rect">
            <a:avLst/>
          </a:prstGeom>
        </p:spPr>
      </p:pic>
      <p:sp>
        <p:nvSpPr>
          <p:cNvPr id="15" name="テキスト ボックス 14"/>
          <p:cNvSpPr txBox="1"/>
          <p:nvPr/>
        </p:nvSpPr>
        <p:spPr>
          <a:xfrm>
            <a:off x="960465" y="4366172"/>
            <a:ext cx="5662007" cy="523220"/>
          </a:xfrm>
          <a:prstGeom prst="rect">
            <a:avLst/>
          </a:prstGeom>
          <a:noFill/>
        </p:spPr>
        <p:txBody>
          <a:bodyPr wrap="square" rtlCol="0">
            <a:spAutoFit/>
          </a:bodyPr>
          <a:lstStyle/>
          <a:p>
            <a:r>
              <a:rPr lang="ja-JP" altLang="en-US" sz="2800" b="1" dirty="0">
                <a:solidFill>
                  <a:srgbClr val="FF6600"/>
                </a:solidFill>
                <a:latin typeface="メイリオ" panose="020B0604030504040204" pitchFamily="50" charset="-128"/>
                <a:ea typeface="メイリオ" panose="020B0604030504040204" pitchFamily="50" charset="-128"/>
              </a:rPr>
              <a:t>プログラム</a:t>
            </a:r>
            <a:r>
              <a:rPr lang="ja-JP" altLang="en-US" sz="2800" b="1" dirty="0" smtClean="0">
                <a:solidFill>
                  <a:srgbClr val="FF6600"/>
                </a:solidFill>
                <a:latin typeface="メイリオ" panose="020B0604030504040204" pitchFamily="50" charset="-128"/>
                <a:ea typeface="メイリオ" panose="020B0604030504040204" pitchFamily="50" charset="-128"/>
              </a:rPr>
              <a:t>の流れは</a:t>
            </a:r>
            <a:r>
              <a:rPr lang="ja-JP" altLang="en-US" sz="2800" b="1" dirty="0">
                <a:solidFill>
                  <a:srgbClr val="FF6600"/>
                </a:solidFill>
                <a:latin typeface="メイリオ" panose="020B0604030504040204" pitchFamily="50" charset="-128"/>
                <a:ea typeface="メイリオ" panose="020B0604030504040204" pitchFamily="50" charset="-128"/>
              </a:rPr>
              <a:t>この</a:t>
            </a:r>
            <a:r>
              <a:rPr lang="en-US" altLang="ja-JP" sz="2800" b="1" dirty="0">
                <a:solidFill>
                  <a:srgbClr val="FF6600"/>
                </a:solidFill>
                <a:latin typeface="メイリオ" panose="020B0604030504040204" pitchFamily="50" charset="-128"/>
                <a:ea typeface="メイリオ" panose="020B0604030504040204" pitchFamily="50" charset="-128"/>
              </a:rPr>
              <a:t>3</a:t>
            </a:r>
            <a:r>
              <a:rPr lang="ja-JP" altLang="en-US" sz="2800" b="1" dirty="0">
                <a:solidFill>
                  <a:srgbClr val="FF6600"/>
                </a:solidFill>
                <a:latin typeface="メイリオ" panose="020B0604030504040204" pitchFamily="50" charset="-128"/>
                <a:ea typeface="メイリオ" panose="020B0604030504040204" pitchFamily="50" charset="-128"/>
              </a:rPr>
              <a:t>つ</a:t>
            </a:r>
            <a:endParaRPr lang="en-US" altLang="ja-JP" sz="2800" b="1" dirty="0">
              <a:solidFill>
                <a:srgbClr val="FF6600"/>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263137" y="3512411"/>
            <a:ext cx="6026583" cy="523220"/>
          </a:xfrm>
          <a:prstGeom prst="rect">
            <a:avLst/>
          </a:prstGeom>
        </p:spPr>
        <p:txBody>
          <a:bodyPr wrap="square">
            <a:spAutoFit/>
          </a:bodyPr>
          <a:lstStyle/>
          <a:p>
            <a:r>
              <a:rPr lang="ja-JP" altLang="en-US" sz="2800" b="1" dirty="0">
                <a:solidFill>
                  <a:srgbClr val="FF6600"/>
                </a:solidFill>
                <a:latin typeface="メイリオ" panose="020B0604030504040204" pitchFamily="50" charset="-128"/>
                <a:ea typeface="メイリオ" panose="020B0604030504040204" pitchFamily="50" charset="-128"/>
              </a:rPr>
              <a:t>処理</a:t>
            </a:r>
            <a:r>
              <a:rPr lang="ja-JP" altLang="en-US" sz="2800"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とは</a:t>
            </a:r>
            <a:r>
              <a:rPr lang="ja-JP" altLang="en-US" sz="2800" b="1" dirty="0">
                <a:solidFill>
                  <a:srgbClr val="FF6600"/>
                </a:solidFill>
                <a:latin typeface="メイリオ" panose="020B0604030504040204" pitchFamily="50" charset="-128"/>
                <a:ea typeface="メイリオ" panose="020B0604030504040204" pitchFamily="50" charset="-128"/>
              </a:rPr>
              <a:t>命令をかたづけること</a:t>
            </a:r>
          </a:p>
        </p:txBody>
      </p:sp>
      <p:sp>
        <p:nvSpPr>
          <p:cNvPr id="20" name="正方形/長方形 19"/>
          <p:cNvSpPr/>
          <p:nvPr/>
        </p:nvSpPr>
        <p:spPr>
          <a:xfrm>
            <a:off x="1464352" y="4888726"/>
            <a:ext cx="7282485" cy="1815882"/>
          </a:xfrm>
          <a:prstGeom prst="rect">
            <a:avLst/>
          </a:prstGeom>
        </p:spPr>
        <p:txBody>
          <a:bodyPr wrap="square">
            <a:spAutoFit/>
          </a:bodyPr>
          <a:lstStyle/>
          <a:p>
            <a:r>
              <a:rPr lang="ja-JP" altLang="en-US" sz="2800" b="1" dirty="0">
                <a:solidFill>
                  <a:srgbClr val="FF6600"/>
                </a:solidFill>
                <a:latin typeface="メイリオ" panose="020B0604030504040204" pitchFamily="50" charset="-128"/>
                <a:ea typeface="メイリオ" panose="020B0604030504040204" pitchFamily="50" charset="-128"/>
              </a:rPr>
              <a:t>順次処理</a:t>
            </a:r>
            <a:r>
              <a:rPr lang="ja-JP" altLang="en-US" sz="2800"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ならべた順番に命令を処理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800" b="1" dirty="0">
                <a:solidFill>
                  <a:srgbClr val="FF6600"/>
                </a:solidFill>
                <a:latin typeface="メイリオ" panose="020B0604030504040204" pitchFamily="50" charset="-128"/>
                <a:ea typeface="メイリオ" panose="020B0604030504040204" pitchFamily="50" charset="-128"/>
              </a:rPr>
              <a:t>反復処理</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：くりかえし命令を処理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800" b="1" dirty="0">
                <a:solidFill>
                  <a:srgbClr val="FF6600"/>
                </a:solidFill>
                <a:latin typeface="メイリオ" panose="020B0604030504040204" pitchFamily="50" charset="-128"/>
                <a:ea typeface="メイリオ" panose="020B0604030504040204" pitchFamily="50" charset="-128"/>
              </a:rPr>
              <a:t>分岐処理</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：条件によって命令を変えて処理</a:t>
            </a:r>
          </a:p>
          <a:p>
            <a:endParaRPr lang="ja-JP" altLang="en-US" sz="28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149" y="3066670"/>
            <a:ext cx="752584" cy="690791"/>
          </a:xfrm>
          <a:prstGeom prst="rect">
            <a:avLst/>
          </a:prstGeom>
        </p:spPr>
      </p:pic>
      <p:sp>
        <p:nvSpPr>
          <p:cNvPr id="22" name="テキスト ボックス 21"/>
          <p:cNvSpPr txBox="1"/>
          <p:nvPr/>
        </p:nvSpPr>
        <p:spPr>
          <a:xfrm>
            <a:off x="2694323" y="4088002"/>
            <a:ext cx="1723549" cy="400110"/>
          </a:xfrm>
          <a:prstGeom prst="rect">
            <a:avLst/>
          </a:prstGeom>
          <a:noFill/>
        </p:spPr>
        <p:txBody>
          <a:bodyPr wrap="none" rtlCol="0">
            <a:spAutoFit/>
          </a:bodyPr>
          <a:lstStyle/>
          <a:p>
            <a:r>
              <a:rPr lang="ja-JP" altLang="en-US" sz="2000" b="1" dirty="0">
                <a:solidFill>
                  <a:srgbClr val="FF6600"/>
                </a:solidFill>
                <a:latin typeface="メイリオ" panose="020B0604030504040204" pitchFamily="50" charset="-128"/>
                <a:ea typeface="メイリオ" panose="020B0604030504040204" pitchFamily="50" charset="-128"/>
              </a:rPr>
              <a:t>（基本構文）</a:t>
            </a:r>
            <a:endParaRPr lang="en-US" altLang="ja-JP" sz="2000" b="1" dirty="0">
              <a:solidFill>
                <a:srgbClr val="FF6600"/>
              </a:solidFill>
              <a:latin typeface="メイリオ" panose="020B0604030504040204" pitchFamily="50" charset="-128"/>
              <a:ea typeface="メイリオ" panose="020B0604030504040204" pitchFamily="50" charset="-128"/>
            </a:endParaRP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0" y="4822166"/>
            <a:ext cx="752584" cy="690791"/>
          </a:xfrm>
          <a:prstGeom prst="rect">
            <a:avLst/>
          </a:prstGeom>
        </p:spPr>
      </p:pic>
      <p:sp>
        <p:nvSpPr>
          <p:cNvPr id="16" name="テキスト ボックス 15"/>
          <p:cNvSpPr txBox="1"/>
          <p:nvPr/>
        </p:nvSpPr>
        <p:spPr>
          <a:xfrm>
            <a:off x="2340771" y="819628"/>
            <a:ext cx="6772084" cy="954107"/>
          </a:xfrm>
          <a:prstGeom prst="rect">
            <a:avLst/>
          </a:prstGeom>
          <a:noFill/>
        </p:spPr>
        <p:txBody>
          <a:bodyPr wrap="square" rtlCol="0">
            <a:spAutoFit/>
          </a:bodyPr>
          <a:lstStyle/>
          <a:p>
            <a:r>
              <a:rPr lang="ja-JP" altLang="en-US" sz="2800" b="1" dirty="0">
                <a:solidFill>
                  <a:srgbClr val="0070C0"/>
                </a:solidFill>
                <a:latin typeface="メイリオ" panose="020B0604030504040204" pitchFamily="50" charset="-128"/>
                <a:ea typeface="メイリオ" panose="020B0604030504040204" pitchFamily="50" charset="-128"/>
              </a:rPr>
              <a:t>コンピュータ</a:t>
            </a:r>
            <a:r>
              <a:rPr lang="ja-JP" altLang="en-US" sz="2800" dirty="0">
                <a:solidFill>
                  <a:schemeClr val="accent1">
                    <a:lumMod val="50000"/>
                  </a:schemeClr>
                </a:solidFill>
                <a:latin typeface="メイリオ" panose="020B0604030504040204" pitchFamily="50" charset="-128"/>
                <a:ea typeface="メイリオ" panose="020B0604030504040204" pitchFamily="50" charset="-128"/>
              </a:rPr>
              <a:t>はどこにでもある</a:t>
            </a:r>
            <a:r>
              <a:rPr lang="en-US" altLang="ja-JP" sz="2800" dirty="0">
                <a:solidFill>
                  <a:schemeClr val="accent1">
                    <a:lumMod val="50000"/>
                  </a:schemeClr>
                </a:solidFill>
                <a:latin typeface="メイリオ" panose="020B0604030504040204" pitchFamily="50" charset="-128"/>
                <a:ea typeface="メイリオ" panose="020B0604030504040204" pitchFamily="50" charset="-128"/>
              </a:rPr>
              <a:t/>
            </a:r>
            <a:br>
              <a:rPr lang="en-US" altLang="ja-JP" sz="2800" dirty="0">
                <a:solidFill>
                  <a:schemeClr val="accent1">
                    <a:lumMod val="50000"/>
                  </a:schemeClr>
                </a:solidFill>
                <a:latin typeface="メイリオ" panose="020B0604030504040204" pitchFamily="50" charset="-128"/>
                <a:ea typeface="メイリオ" panose="020B0604030504040204" pitchFamily="50" charset="-128"/>
              </a:rPr>
            </a:br>
            <a:r>
              <a:rPr lang="ja-JP" altLang="en-US" sz="2800" b="1" dirty="0">
                <a:solidFill>
                  <a:srgbClr val="0070C0"/>
                </a:solidFill>
                <a:latin typeface="メイリオ" panose="020B0604030504040204" pitchFamily="50" charset="-128"/>
                <a:ea typeface="メイリオ" panose="020B0604030504040204" pitchFamily="50" charset="-128"/>
              </a:rPr>
              <a:t>コンピュータ</a:t>
            </a:r>
            <a:r>
              <a:rPr lang="ja-JP" altLang="en-US" sz="2800" dirty="0">
                <a:solidFill>
                  <a:schemeClr val="accent1">
                    <a:lumMod val="50000"/>
                  </a:schemeClr>
                </a:solidFill>
                <a:latin typeface="メイリオ" panose="020B0604030504040204" pitchFamily="50" charset="-128"/>
                <a:ea typeface="メイリオ" panose="020B0604030504040204" pitchFamily="50" charset="-128"/>
              </a:rPr>
              <a:t>は</a:t>
            </a:r>
            <a:r>
              <a:rPr lang="ja-JP" altLang="en-US" sz="2800" b="1" dirty="0">
                <a:solidFill>
                  <a:srgbClr val="FF6600"/>
                </a:solidFill>
                <a:latin typeface="メイリオ" panose="020B0604030504040204" pitchFamily="50" charset="-128"/>
                <a:ea typeface="メイリオ" panose="020B0604030504040204" pitchFamily="50" charset="-128"/>
              </a:rPr>
              <a:t>プログラム</a:t>
            </a:r>
            <a:r>
              <a:rPr lang="ja-JP" altLang="en-US" sz="2800" dirty="0">
                <a:solidFill>
                  <a:schemeClr val="accent1">
                    <a:lumMod val="50000"/>
                  </a:schemeClr>
                </a:solidFill>
                <a:latin typeface="メイリオ" panose="020B0604030504040204" pitchFamily="50" charset="-128"/>
                <a:ea typeface="メイリオ" panose="020B0604030504040204" pitchFamily="50" charset="-128"/>
              </a:rPr>
              <a:t>で動いている</a:t>
            </a:r>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8611" y="560390"/>
            <a:ext cx="752584" cy="690791"/>
          </a:xfrm>
          <a:prstGeom prst="rect">
            <a:avLst/>
          </a:prstGeom>
        </p:spPr>
      </p:pic>
    </p:spTree>
    <p:extLst>
      <p:ext uri="{BB962C8B-B14F-4D97-AF65-F5344CB8AC3E}">
        <p14:creationId xmlns:p14="http://schemas.microsoft.com/office/powerpoint/2010/main" val="468636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42820" y="608622"/>
            <a:ext cx="8272530" cy="911788"/>
          </a:xfrm>
        </p:spPr>
        <p:txBody>
          <a:bodyPr/>
          <a:lstStyle/>
          <a:p>
            <a:r>
              <a:rPr lang="ja-JP" altLang="en-US" dirty="0">
                <a:solidFill>
                  <a:schemeClr val="accent1">
                    <a:lumMod val="50000"/>
                  </a:schemeClr>
                </a:solidFill>
              </a:rPr>
              <a:t>　</a:t>
            </a:r>
            <a:endParaRPr lang="en-US" altLang="ja-JP" dirty="0">
              <a:solidFill>
                <a:schemeClr val="accent1">
                  <a:lumMod val="50000"/>
                </a:schemeClr>
              </a:solidFill>
            </a:endParaRPr>
          </a:p>
        </p:txBody>
      </p:sp>
      <p:sp>
        <p:nvSpPr>
          <p:cNvPr id="2" name="スライド番号プレースホルダー 1"/>
          <p:cNvSpPr>
            <a:spLocks noGrp="1"/>
          </p:cNvSpPr>
          <p:nvPr>
            <p:ph type="sldNum" sz="quarter" idx="12"/>
          </p:nvPr>
        </p:nvSpPr>
        <p:spPr>
          <a:xfrm>
            <a:off x="3968217" y="6364046"/>
            <a:ext cx="773723" cy="365125"/>
          </a:xfrm>
        </p:spPr>
        <p:txBody>
          <a:bodyPr/>
          <a:lstStyle/>
          <a:p>
            <a:fld id="{A9FA84E1-01B2-44F7-8463-C54C0E866A38}" type="slidenum">
              <a:rPr kumimoji="1" lang="ja-JP" altLang="en-US" smtClean="0"/>
              <a:pPr/>
              <a:t>43</a:t>
            </a:fld>
            <a:endParaRPr kumimoji="1" lang="ja-JP" altLang="en-US" dirty="0"/>
          </a:p>
        </p:txBody>
      </p:sp>
      <p:sp>
        <p:nvSpPr>
          <p:cNvPr id="14" name="テキスト ボックス 13"/>
          <p:cNvSpPr txBox="1"/>
          <p:nvPr/>
        </p:nvSpPr>
        <p:spPr>
          <a:xfrm>
            <a:off x="242820" y="1400337"/>
            <a:ext cx="8629269" cy="3416320"/>
          </a:xfrm>
          <a:prstGeom prst="rect">
            <a:avLst/>
          </a:prstGeom>
          <a:noFill/>
        </p:spPr>
        <p:txBody>
          <a:bodyPr wrap="square" rtlCol="0">
            <a:spAutoFit/>
          </a:bodyPr>
          <a:lstStyle/>
          <a:p>
            <a:pPr>
              <a:lnSpc>
                <a:spcPct val="200000"/>
              </a:lnSpc>
            </a:pP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みんなで仲良く</a:t>
            </a:r>
            <a:endParaRPr lang="en-US" altLang="ja-JP" sz="3600" b="1" dirty="0">
              <a:solidFill>
                <a:schemeClr val="accent1">
                  <a:lumMod val="50000"/>
                </a:schemeClr>
              </a:solidFill>
              <a:latin typeface="メイリオ" panose="020B0604030504040204" pitchFamily="50" charset="-128"/>
              <a:ea typeface="メイリオ" panose="020B0604030504040204" pitchFamily="50" charset="-128"/>
            </a:endParaRPr>
          </a:p>
          <a:p>
            <a:pPr>
              <a:lnSpc>
                <a:spcPct val="200000"/>
              </a:lnSpc>
            </a:pP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プログラミングを楽しんで</a:t>
            </a:r>
            <a:endParaRPr lang="en-US" altLang="ja-JP" sz="3600" b="1" dirty="0">
              <a:solidFill>
                <a:schemeClr val="accent1">
                  <a:lumMod val="50000"/>
                </a:schemeClr>
              </a:solidFill>
              <a:latin typeface="メイリオ" panose="020B0604030504040204" pitchFamily="50" charset="-128"/>
              <a:ea typeface="メイリオ" panose="020B0604030504040204" pitchFamily="50" charset="-128"/>
            </a:endParaRPr>
          </a:p>
          <a:p>
            <a:pPr>
              <a:lnSpc>
                <a:spcPct val="200000"/>
              </a:lnSpc>
            </a:pP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ロボットプログラマーになれましたか？</a:t>
            </a:r>
            <a:endParaRPr lang="en-US" altLang="ja-JP" sz="2400" b="1" dirty="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48039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42820" y="608622"/>
            <a:ext cx="8272530" cy="911788"/>
          </a:xfrm>
        </p:spPr>
        <p:txBody>
          <a:bodyPr/>
          <a:lstStyle/>
          <a:p>
            <a:r>
              <a:rPr lang="ja-JP" altLang="en-US" dirty="0">
                <a:solidFill>
                  <a:schemeClr val="accent1">
                    <a:lumMod val="50000"/>
                  </a:schemeClr>
                </a:solidFill>
              </a:rPr>
              <a:t>　</a:t>
            </a:r>
            <a:endParaRPr lang="en-US" altLang="ja-JP" dirty="0">
              <a:solidFill>
                <a:schemeClr val="accent1">
                  <a:lumMod val="50000"/>
                </a:schemeClr>
              </a:solidFill>
            </a:endParaRPr>
          </a:p>
        </p:txBody>
      </p:sp>
      <p:sp>
        <p:nvSpPr>
          <p:cNvPr id="2" name="スライド番号プレースホルダー 1"/>
          <p:cNvSpPr>
            <a:spLocks noGrp="1"/>
          </p:cNvSpPr>
          <p:nvPr>
            <p:ph type="sldNum" sz="quarter" idx="12"/>
          </p:nvPr>
        </p:nvSpPr>
        <p:spPr>
          <a:xfrm>
            <a:off x="3968217" y="6364046"/>
            <a:ext cx="773723" cy="365125"/>
          </a:xfrm>
        </p:spPr>
        <p:txBody>
          <a:bodyPr/>
          <a:lstStyle/>
          <a:p>
            <a:fld id="{A9FA84E1-01B2-44F7-8463-C54C0E866A38}" type="slidenum">
              <a:rPr kumimoji="1" lang="ja-JP" altLang="en-US" smtClean="0"/>
              <a:pPr/>
              <a:t>44</a:t>
            </a:fld>
            <a:endParaRPr kumimoji="1" lang="ja-JP" altLang="en-US" dirty="0"/>
          </a:p>
        </p:txBody>
      </p:sp>
      <p:sp>
        <p:nvSpPr>
          <p:cNvPr id="14" name="テキスト ボックス 13"/>
          <p:cNvSpPr txBox="1"/>
          <p:nvPr/>
        </p:nvSpPr>
        <p:spPr>
          <a:xfrm>
            <a:off x="242820" y="1400337"/>
            <a:ext cx="8629269" cy="3416320"/>
          </a:xfrm>
          <a:prstGeom prst="rect">
            <a:avLst/>
          </a:prstGeom>
          <a:noFill/>
        </p:spPr>
        <p:txBody>
          <a:bodyPr wrap="square" rtlCol="0">
            <a:spAutoFit/>
          </a:bodyPr>
          <a:lstStyle/>
          <a:p>
            <a:pPr>
              <a:lnSpc>
                <a:spcPct val="200000"/>
              </a:lnSpc>
            </a:pP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今回</a:t>
            </a:r>
            <a:r>
              <a:rPr lang="ja-JP" altLang="en-US" sz="3600" b="1" dirty="0" smtClean="0">
                <a:solidFill>
                  <a:schemeClr val="accent1">
                    <a:lumMod val="50000"/>
                  </a:schemeClr>
                </a:solidFill>
                <a:latin typeface="メイリオ" panose="020B0604030504040204" pitchFamily="50" charset="-128"/>
                <a:ea typeface="メイリオ" panose="020B0604030504040204" pitchFamily="50" charset="-128"/>
              </a:rPr>
              <a:t>のプログラミング</a:t>
            </a:r>
            <a:r>
              <a:rPr lang="ja-JP" altLang="en-US" sz="3600" b="1" dirty="0">
                <a:solidFill>
                  <a:schemeClr val="accent1">
                    <a:lumMod val="50000"/>
                  </a:schemeClr>
                </a:solidFill>
                <a:latin typeface="メイリオ" panose="020B0604030504040204" pitchFamily="50" charset="-128"/>
                <a:ea typeface="メイリオ" panose="020B0604030504040204" pitchFamily="50" charset="-128"/>
              </a:rPr>
              <a:t>体験</a:t>
            </a:r>
            <a:r>
              <a:rPr lang="ja-JP" altLang="en-US" sz="3600" b="1" dirty="0" smtClean="0">
                <a:solidFill>
                  <a:schemeClr val="accent1">
                    <a:lumMod val="50000"/>
                  </a:schemeClr>
                </a:solidFill>
                <a:latin typeface="メイリオ" panose="020B0604030504040204" pitchFamily="50" charset="-128"/>
                <a:ea typeface="メイリオ" panose="020B0604030504040204" pitchFamily="50" charset="-128"/>
              </a:rPr>
              <a:t>を通じて</a:t>
            </a:r>
            <a:endParaRPr lang="en-US" altLang="ja-JP" sz="3600" b="1" dirty="0">
              <a:solidFill>
                <a:schemeClr val="accent1">
                  <a:lumMod val="50000"/>
                </a:schemeClr>
              </a:solidFill>
              <a:latin typeface="メイリオ" panose="020B0604030504040204" pitchFamily="50" charset="-128"/>
              <a:ea typeface="メイリオ" panose="020B0604030504040204" pitchFamily="50" charset="-128"/>
            </a:endParaRPr>
          </a:p>
          <a:p>
            <a:pPr>
              <a:lnSpc>
                <a:spcPct val="200000"/>
              </a:lnSpc>
            </a:pPr>
            <a:r>
              <a:rPr lang="en-US" altLang="ja-JP" sz="3600" b="1" dirty="0" smtClean="0">
                <a:solidFill>
                  <a:schemeClr val="accent1">
                    <a:lumMod val="50000"/>
                  </a:schemeClr>
                </a:solidFill>
                <a:latin typeface="メイリオ" panose="020B0604030504040204" pitchFamily="50" charset="-128"/>
                <a:ea typeface="メイリオ" panose="020B0604030504040204" pitchFamily="50" charset="-128"/>
              </a:rPr>
              <a:t>ICT</a:t>
            </a:r>
            <a:r>
              <a:rPr lang="ja-JP" altLang="en-US" sz="3600" b="1" dirty="0" smtClean="0">
                <a:solidFill>
                  <a:schemeClr val="accent1">
                    <a:lumMod val="50000"/>
                  </a:schemeClr>
                </a:solidFill>
                <a:latin typeface="メイリオ" panose="020B0604030504040204" pitchFamily="50" charset="-128"/>
                <a:ea typeface="メイリオ" panose="020B0604030504040204" pitchFamily="50" charset="-128"/>
              </a:rPr>
              <a:t>に興味を持ってもらえたなら</a:t>
            </a:r>
            <a:endParaRPr lang="en-US" altLang="ja-JP" sz="3600" b="1" dirty="0" smtClean="0">
              <a:solidFill>
                <a:schemeClr val="accent1">
                  <a:lumMod val="50000"/>
                </a:schemeClr>
              </a:solidFill>
              <a:latin typeface="メイリオ" panose="020B0604030504040204" pitchFamily="50" charset="-128"/>
              <a:ea typeface="メイリオ" panose="020B0604030504040204" pitchFamily="50" charset="-128"/>
            </a:endParaRPr>
          </a:p>
          <a:p>
            <a:pPr>
              <a:lnSpc>
                <a:spcPct val="200000"/>
              </a:lnSpc>
            </a:pPr>
            <a:r>
              <a:rPr lang="ja-JP" altLang="en-US" sz="3600" b="1" dirty="0" smtClean="0">
                <a:solidFill>
                  <a:schemeClr val="accent1">
                    <a:lumMod val="50000"/>
                  </a:schemeClr>
                </a:solidFill>
                <a:latin typeface="メイリオ" panose="020B0604030504040204" pitchFamily="50" charset="-128"/>
                <a:ea typeface="メイリオ" panose="020B0604030504040204" pitchFamily="50" charset="-128"/>
              </a:rPr>
              <a:t>うれしいです</a:t>
            </a:r>
            <a:endParaRPr lang="en-US" altLang="ja-JP" sz="2400" b="1" dirty="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0344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735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7" y="1276889"/>
            <a:ext cx="9289369" cy="1428436"/>
          </a:xfrm>
        </p:spPr>
        <p:txBody>
          <a:bodyPr>
            <a:normAutofit/>
          </a:bodyPr>
          <a:lstStyle/>
          <a:p>
            <a:pPr marL="623888" indent="-623888"/>
            <a:r>
              <a:rPr lang="ja-JP" altLang="en-US" dirty="0">
                <a:solidFill>
                  <a:schemeClr val="accent1">
                    <a:lumMod val="50000"/>
                  </a:schemeClr>
                </a:solidFill>
              </a:rPr>
              <a:t>いろいろ</a:t>
            </a:r>
            <a:r>
              <a:rPr lang="en-US" altLang="ja-JP" dirty="0">
                <a:solidFill>
                  <a:schemeClr val="accent1">
                    <a:lumMod val="50000"/>
                  </a:schemeClr>
                </a:solidFill>
              </a:rPr>
              <a:t/>
            </a:r>
            <a:br>
              <a:rPr lang="en-US" altLang="ja-JP" dirty="0">
                <a:solidFill>
                  <a:schemeClr val="accent1">
                    <a:lumMod val="50000"/>
                  </a:schemeClr>
                </a:solidFill>
              </a:rPr>
            </a:br>
            <a:r>
              <a:rPr lang="ja-JP" altLang="en-US" dirty="0">
                <a:solidFill>
                  <a:srgbClr val="FF6600"/>
                </a:solidFill>
              </a:rPr>
              <a:t>プログラミング</a:t>
            </a:r>
            <a:r>
              <a:rPr lang="ja-JP" altLang="en-US" dirty="0">
                <a:solidFill>
                  <a:schemeClr val="accent1">
                    <a:lumMod val="50000"/>
                  </a:schemeClr>
                </a:solidFill>
              </a:rPr>
              <a:t>してみよう！</a:t>
            </a:r>
            <a:endParaRPr kumimoji="1" lang="ja-JP" altLang="en-US" dirty="0"/>
          </a:p>
        </p:txBody>
      </p:sp>
      <p:sp>
        <p:nvSpPr>
          <p:cNvPr id="3" name="テキスト プレースホルダー 2"/>
          <p:cNvSpPr>
            <a:spLocks noGrp="1"/>
          </p:cNvSpPr>
          <p:nvPr>
            <p:ph type="body" idx="1"/>
          </p:nvPr>
        </p:nvSpPr>
        <p:spPr/>
        <p:txBody>
          <a:bodyPr anchor="b">
            <a:normAutofit/>
          </a:bodyPr>
          <a:lstStyle/>
          <a:p>
            <a:r>
              <a:rPr lang="ja-JP" altLang="en-US" sz="2800" b="1" dirty="0" smtClean="0">
                <a:solidFill>
                  <a:schemeClr val="accent1">
                    <a:lumMod val="50000"/>
                  </a:schemeClr>
                </a:solidFill>
              </a:rPr>
              <a:t>・音</a:t>
            </a:r>
            <a:r>
              <a:rPr lang="ja-JP" altLang="en-US" sz="2800" b="1" dirty="0">
                <a:solidFill>
                  <a:schemeClr val="accent1">
                    <a:lumMod val="50000"/>
                  </a:schemeClr>
                </a:solidFill>
              </a:rPr>
              <a:t>を鳴らす</a:t>
            </a:r>
            <a:endParaRPr lang="en-US" altLang="ja-JP" sz="2800" b="1" dirty="0">
              <a:solidFill>
                <a:schemeClr val="accent1">
                  <a:lumMod val="50000"/>
                </a:schemeClr>
              </a:solidFill>
            </a:endParaRPr>
          </a:p>
          <a:p>
            <a:r>
              <a:rPr lang="ja-JP" altLang="en-US" sz="2800" b="1" dirty="0" smtClean="0">
                <a:solidFill>
                  <a:schemeClr val="accent1">
                    <a:lumMod val="50000"/>
                  </a:schemeClr>
                </a:solidFill>
              </a:rPr>
              <a:t>・くるくる回る</a:t>
            </a:r>
            <a:endParaRPr lang="en-US" altLang="ja-JP" sz="2800" b="1" dirty="0">
              <a:solidFill>
                <a:schemeClr val="accent1">
                  <a:lumMod val="50000"/>
                </a:schemeClr>
              </a:solidFill>
            </a:endParaRPr>
          </a:p>
          <a:p>
            <a:r>
              <a:rPr lang="ja-JP" altLang="en-US" sz="2800" b="1" dirty="0" smtClean="0">
                <a:solidFill>
                  <a:schemeClr val="accent1">
                    <a:lumMod val="50000"/>
                  </a:schemeClr>
                </a:solidFill>
                <a:cs typeface="+mn-cs"/>
              </a:rPr>
              <a:t>・円に走らせる</a:t>
            </a:r>
            <a:endParaRPr lang="en-US" altLang="ja-JP" sz="2800" b="1" dirty="0" smtClean="0">
              <a:solidFill>
                <a:schemeClr val="accent1">
                  <a:lumMod val="50000"/>
                </a:schemeClr>
              </a:solidFill>
              <a:cs typeface="+mn-cs"/>
            </a:endParaRPr>
          </a:p>
          <a:p>
            <a:r>
              <a:rPr lang="ja-JP" altLang="en-US" sz="2800" b="1" dirty="0" smtClean="0">
                <a:solidFill>
                  <a:schemeClr val="accent1">
                    <a:lumMod val="50000"/>
                  </a:schemeClr>
                </a:solidFill>
              </a:rPr>
              <a:t>・</a:t>
            </a:r>
            <a:r>
              <a:rPr lang="ja-JP" altLang="en-US" sz="2800" b="1" dirty="0">
                <a:solidFill>
                  <a:schemeClr val="accent1">
                    <a:lumMod val="50000"/>
                  </a:schemeClr>
                </a:solidFill>
              </a:rPr>
              <a:t>絵を表示</a:t>
            </a:r>
            <a:r>
              <a:rPr lang="ja-JP" altLang="en-US" sz="2800" b="1" dirty="0" smtClean="0">
                <a:solidFill>
                  <a:schemeClr val="accent1">
                    <a:lumMod val="50000"/>
                  </a:schemeClr>
                </a:solidFill>
              </a:rPr>
              <a:t>する</a:t>
            </a:r>
            <a:endParaRPr lang="en-US" altLang="ja-JP" sz="2800" b="1" dirty="0">
              <a:solidFill>
                <a:schemeClr val="accent1">
                  <a:lumMod val="50000"/>
                </a:schemeClr>
              </a:solidFill>
            </a:endParaRPr>
          </a:p>
        </p:txBody>
      </p:sp>
    </p:spTree>
    <p:extLst>
      <p:ext uri="{BB962C8B-B14F-4D97-AF65-F5344CB8AC3E}">
        <p14:creationId xmlns:p14="http://schemas.microsoft.com/office/powerpoint/2010/main" val="22358927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音を鳴らす</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15" name="正方形/長方形 14"/>
          <p:cNvSpPr/>
          <p:nvPr/>
        </p:nvSpPr>
        <p:spPr>
          <a:xfrm>
            <a:off x="301433" y="1844686"/>
            <a:ext cx="8842567" cy="954107"/>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音を鳴らしたい</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ときには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01434" y="3738042"/>
            <a:ext cx="2724796"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21270" r="72976" b="70794"/>
          <a:stretch/>
        </p:blipFill>
        <p:spPr>
          <a:xfrm>
            <a:off x="523261" y="2803433"/>
            <a:ext cx="3162976" cy="696641"/>
          </a:xfrm>
          <a:prstGeom prst="rect">
            <a:avLst/>
          </a:prstGeom>
        </p:spPr>
      </p:pic>
      <p:sp>
        <p:nvSpPr>
          <p:cNvPr id="22" name="四角形: 角を丸くする 18">
            <a:extLst>
              <a:ext uri="{FF2B5EF4-FFF2-40B4-BE49-F238E27FC236}">
                <a16:creationId xmlns="" xmlns:a16="http://schemas.microsoft.com/office/drawing/2014/main" id="{BE638E63-6823-4E4D-BE6E-7E7F64A7284C}"/>
              </a:ext>
            </a:extLst>
          </p:cNvPr>
          <p:cNvSpPr/>
          <p:nvPr/>
        </p:nvSpPr>
        <p:spPr>
          <a:xfrm>
            <a:off x="1455545" y="2803433"/>
            <a:ext cx="1069941" cy="560253"/>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flipV="1">
            <a:off x="2507148" y="2256423"/>
            <a:ext cx="1270195" cy="596039"/>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686237" y="1891909"/>
            <a:ext cx="4616742" cy="830997"/>
          </a:xfrm>
          <a:prstGeom prst="rect">
            <a:avLst/>
          </a:prstGeom>
        </p:spPr>
        <p:txBody>
          <a:bodyPr wrap="square">
            <a:spAutoFit/>
          </a:bodyPr>
          <a:lstStyle/>
          <a:p>
            <a:pPr marL="0" lvl="1"/>
            <a:r>
              <a:rPr lang="ja-JP" altLang="en-US" sz="2400" b="1" dirty="0">
                <a:solidFill>
                  <a:srgbClr val="FF6600"/>
                </a:solidFill>
                <a:latin typeface="メイリオ" panose="020B0604030504040204" pitchFamily="50" charset="-128"/>
                <a:ea typeface="メイリオ" panose="020B0604030504040204" pitchFamily="50" charset="-128"/>
              </a:rPr>
              <a:t>ランダム</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を選ぶと</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どんな音がなるかわかりません</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5" name="楕円 9">
            <a:extLst>
              <a:ext uri="{FF2B5EF4-FFF2-40B4-BE49-F238E27FC236}">
                <a16:creationId xmlns="" xmlns:a16="http://schemas.microsoft.com/office/drawing/2014/main" id="{EB69B134-3BF8-488A-BBB2-82DB8A397CCB}"/>
              </a:ext>
            </a:extLst>
          </p:cNvPr>
          <p:cNvSpPr/>
          <p:nvPr/>
        </p:nvSpPr>
        <p:spPr>
          <a:xfrm>
            <a:off x="2923284" y="2771894"/>
            <a:ext cx="691315" cy="69131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a:stCxn id="25" idx="6"/>
          </p:cNvCxnSpPr>
          <p:nvPr/>
        </p:nvCxnSpPr>
        <p:spPr>
          <a:xfrm>
            <a:off x="3614599" y="3117552"/>
            <a:ext cx="691315" cy="34201"/>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4305914" y="2771894"/>
            <a:ext cx="4616742" cy="2308324"/>
          </a:xfrm>
          <a:prstGeom prst="rect">
            <a:avLst/>
          </a:prstGeom>
        </p:spPr>
        <p:txBody>
          <a:bodyPr wrap="square">
            <a:spAutoFit/>
          </a:bodyPr>
          <a:lstStyle/>
          <a:p>
            <a:pPr marL="0" lvl="1"/>
            <a:r>
              <a:rPr lang="en-US" altLang="ja-JP" sz="2400" b="1" dirty="0">
                <a:solidFill>
                  <a:srgbClr val="FF6600"/>
                </a:solidFill>
                <a:latin typeface="メイリオ" panose="020B0604030504040204" pitchFamily="50" charset="-128"/>
                <a:ea typeface="メイリオ" panose="020B0604030504040204" pitchFamily="50" charset="-128"/>
              </a:rPr>
              <a:t>w</a:t>
            </a:r>
            <a:r>
              <a:rPr lang="en-US" altLang="ja-JP" sz="2400" b="1" dirty="0" smtClean="0">
                <a:solidFill>
                  <a:srgbClr val="FF6600"/>
                </a:solidFill>
                <a:latin typeface="メイリオ" panose="020B0604030504040204" pitchFamily="50" charset="-128"/>
                <a:ea typeface="メイリオ" panose="020B0604030504040204" pitchFamily="50" charset="-128"/>
              </a:rPr>
              <a:t>ait</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を選ぶと</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音がなり終わるまで</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次の命令の実行を待ちます</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続ける</a:t>
            </a:r>
            <a:r>
              <a:rPr lang="ja-JP" altLang="en-US" sz="2400" b="1" dirty="0" err="1" smtClean="0">
                <a:solidFill>
                  <a:schemeClr val="accent1">
                    <a:lumMod val="50000"/>
                  </a:schemeClr>
                </a:solidFill>
                <a:latin typeface="メイリオ" panose="020B0604030504040204" pitchFamily="50" charset="-128"/>
                <a:ea typeface="メイリオ" panose="020B0604030504040204" pitchFamily="50" charset="-128"/>
              </a:rPr>
              <a:t>を</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選ぶと</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音を</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鳴らしながら次</a:t>
            </a:r>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の命令</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を</a:t>
            </a:r>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実行します</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33" name="図 32"/>
          <p:cNvPicPr>
            <a:picLocks noChangeAspect="1"/>
          </p:cNvPicPr>
          <p:nvPr/>
        </p:nvPicPr>
        <p:blipFill rotWithShape="1">
          <a:blip r:embed="rId4">
            <a:extLst>
              <a:ext uri="{28A0092B-C50C-407E-A947-70E740481C1C}">
                <a14:useLocalDpi xmlns:a14="http://schemas.microsoft.com/office/drawing/2010/main" val="0"/>
              </a:ext>
            </a:extLst>
          </a:blip>
          <a:srcRect t="9206" r="72500" b="73651"/>
          <a:stretch/>
        </p:blipFill>
        <p:spPr>
          <a:xfrm>
            <a:off x="916142" y="4430480"/>
            <a:ext cx="3218688" cy="1504853"/>
          </a:xfrm>
          <a:prstGeom prst="rect">
            <a:avLst/>
          </a:prstGeom>
        </p:spPr>
      </p:pic>
    </p:spTree>
    <p:extLst>
      <p:ext uri="{BB962C8B-B14F-4D97-AF65-F5344CB8AC3E}">
        <p14:creationId xmlns:p14="http://schemas.microsoft.com/office/powerpoint/2010/main" val="1405783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715" t="30159" r="76667" b="61746"/>
          <a:stretch/>
        </p:blipFill>
        <p:spPr>
          <a:xfrm>
            <a:off x="972456" y="3026373"/>
            <a:ext cx="2647283" cy="710599"/>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くるくる回る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15" name="正方形/長方形 14"/>
          <p:cNvSpPr/>
          <p:nvPr/>
        </p:nvSpPr>
        <p:spPr>
          <a:xfrm>
            <a:off x="301433" y="1844686"/>
            <a:ext cx="8842567" cy="954107"/>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その場</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でくるくる回したい</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ときには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01434" y="3964552"/>
            <a:ext cx="2724796"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4" name="正方形/長方形 23"/>
          <p:cNvSpPr/>
          <p:nvPr/>
        </p:nvSpPr>
        <p:spPr>
          <a:xfrm>
            <a:off x="2944705" y="2371652"/>
            <a:ext cx="4616742" cy="830997"/>
          </a:xfrm>
          <a:prstGeom prst="rect">
            <a:avLst/>
          </a:prstGeom>
        </p:spPr>
        <p:txBody>
          <a:bodyPr wrap="square">
            <a:spAutoFit/>
          </a:bodyPr>
          <a:lstStyle/>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何度</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回転させるかを入力しますマイナス</a:t>
            </a:r>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にする</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と逆回転します</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5" name="楕円 9">
            <a:extLst>
              <a:ext uri="{FF2B5EF4-FFF2-40B4-BE49-F238E27FC236}">
                <a16:creationId xmlns="" xmlns:a16="http://schemas.microsoft.com/office/drawing/2014/main" id="{EB69B134-3BF8-488A-BBB2-82DB8A397CCB}"/>
              </a:ext>
            </a:extLst>
          </p:cNvPr>
          <p:cNvSpPr/>
          <p:nvPr/>
        </p:nvSpPr>
        <p:spPr>
          <a:xfrm>
            <a:off x="1656468" y="3055116"/>
            <a:ext cx="553334" cy="55333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a:stCxn id="25" idx="7"/>
          </p:cNvCxnSpPr>
          <p:nvPr/>
        </p:nvCxnSpPr>
        <p:spPr>
          <a:xfrm flipV="1">
            <a:off x="2128768" y="2667000"/>
            <a:ext cx="815937" cy="469150"/>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630625" y="3569198"/>
            <a:ext cx="5361095" cy="461665"/>
          </a:xfrm>
          <a:prstGeom prst="rect">
            <a:avLst/>
          </a:prstGeom>
        </p:spPr>
        <p:txBody>
          <a:bodyPr wrap="square">
            <a:spAutoFit/>
          </a:bodyPr>
          <a:lstStyle/>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何秒で</a:t>
            </a: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回転させるかを入力します</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9" name="楕円 9">
            <a:extLst>
              <a:ext uri="{FF2B5EF4-FFF2-40B4-BE49-F238E27FC236}">
                <a16:creationId xmlns="" xmlns:a16="http://schemas.microsoft.com/office/drawing/2014/main" id="{EB69B134-3BF8-488A-BBB2-82DB8A397CCB}"/>
              </a:ext>
            </a:extLst>
          </p:cNvPr>
          <p:cNvSpPr/>
          <p:nvPr/>
        </p:nvSpPr>
        <p:spPr>
          <a:xfrm>
            <a:off x="2439747" y="3055116"/>
            <a:ext cx="553334" cy="55333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a:off x="2944705" y="3440663"/>
            <a:ext cx="774773" cy="296309"/>
          </a:xfrm>
          <a:prstGeom prst="straightConnector1">
            <a:avLst/>
          </a:prstGeom>
          <a:ln w="1206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833" t="9524" r="77738" b="73492"/>
          <a:stretch/>
        </p:blipFill>
        <p:spPr>
          <a:xfrm>
            <a:off x="3200400" y="4507377"/>
            <a:ext cx="2508119" cy="1490896"/>
          </a:xfrm>
          <a:prstGeom prst="rect">
            <a:avLst/>
          </a:prstGeom>
        </p:spPr>
      </p:pic>
    </p:spTree>
    <p:extLst>
      <p:ext uri="{BB962C8B-B14F-4D97-AF65-F5344CB8AC3E}">
        <p14:creationId xmlns:p14="http://schemas.microsoft.com/office/powerpoint/2010/main" val="2771457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円に走らせる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15" name="正方形/長方形 14"/>
          <p:cNvSpPr/>
          <p:nvPr/>
        </p:nvSpPr>
        <p:spPr>
          <a:xfrm>
            <a:off x="301433" y="1844686"/>
            <a:ext cx="8842567"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円に走らせたいときには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01434" y="3779495"/>
            <a:ext cx="2724796"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833" t="36032" r="86429" b="56032"/>
          <a:stretch/>
        </p:blipFill>
        <p:spPr>
          <a:xfrm>
            <a:off x="972456" y="2341644"/>
            <a:ext cx="1490896" cy="696641"/>
          </a:xfrm>
          <a:prstGeom prst="rect">
            <a:avLst/>
          </a:prstGeom>
        </p:spPr>
      </p:pic>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l="715" t="30159" r="76667" b="61746"/>
          <a:stretch/>
        </p:blipFill>
        <p:spPr>
          <a:xfrm>
            <a:off x="972456" y="3059031"/>
            <a:ext cx="2647283" cy="710599"/>
          </a:xfrm>
          <a:prstGeom prst="rect">
            <a:avLst/>
          </a:prstGeom>
        </p:spPr>
      </p:pic>
      <p:sp>
        <p:nvSpPr>
          <p:cNvPr id="17" name="正方形/長方形 16"/>
          <p:cNvSpPr/>
          <p:nvPr/>
        </p:nvSpPr>
        <p:spPr>
          <a:xfrm>
            <a:off x="2816034" y="2384840"/>
            <a:ext cx="2724796"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と</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833" t="9524" r="78095" b="67937"/>
          <a:stretch/>
        </p:blipFill>
        <p:spPr>
          <a:xfrm>
            <a:off x="4887685" y="2950786"/>
            <a:ext cx="2466334" cy="1978528"/>
          </a:xfrm>
          <a:prstGeom prst="rect">
            <a:avLst/>
          </a:prstGeom>
        </p:spPr>
      </p:pic>
    </p:spTree>
    <p:extLst>
      <p:ext uri="{BB962C8B-B14F-4D97-AF65-F5344CB8AC3E}">
        <p14:creationId xmlns:p14="http://schemas.microsoft.com/office/powerpoint/2010/main" val="302769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52396" r="11145" b="48056"/>
          <a:stretch/>
        </p:blipFill>
        <p:spPr>
          <a:xfrm>
            <a:off x="6070516" y="1208539"/>
            <a:ext cx="2844852" cy="3039846"/>
          </a:xfrm>
          <a:prstGeom prst="rect">
            <a:avLst/>
          </a:prstGeom>
        </p:spPr>
      </p:pic>
      <p:sp>
        <p:nvSpPr>
          <p:cNvPr id="3" name="正方形/長方形 2"/>
          <p:cNvSpPr/>
          <p:nvPr/>
        </p:nvSpPr>
        <p:spPr>
          <a:xfrm>
            <a:off x="261257" y="1261806"/>
            <a:ext cx="8882743" cy="846386"/>
          </a:xfrm>
          <a:prstGeom prst="rect">
            <a:avLst/>
          </a:prstGeom>
        </p:spPr>
        <p:txBody>
          <a:bodyPr wrap="square">
            <a:spAutoFit/>
          </a:bodyPr>
          <a:lstStyle/>
          <a:p>
            <a:pPr lvl="1">
              <a:lnSpc>
                <a:spcPct val="200000"/>
              </a:lnSpc>
            </a:pP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タブレットと</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を接続しよう！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en-US" altLang="ja-JP" dirty="0" smtClean="0">
                <a:solidFill>
                  <a:schemeClr val="accent1">
                    <a:lumMod val="50000"/>
                  </a:schemeClr>
                </a:solidFill>
              </a:rPr>
              <a:t>BOLT</a:t>
            </a:r>
            <a:r>
              <a:rPr lang="ja-JP" altLang="en-US" dirty="0">
                <a:solidFill>
                  <a:schemeClr val="accent1">
                    <a:lumMod val="50000"/>
                  </a:schemeClr>
                </a:solidFill>
              </a:rPr>
              <a:t>を接続しよう</a:t>
            </a:r>
            <a:r>
              <a:rPr lang="ja-JP" altLang="en-US" dirty="0" smtClean="0">
                <a:solidFill>
                  <a:schemeClr val="accent1">
                    <a:lumMod val="50000"/>
                  </a:schemeClr>
                </a:solidFill>
              </a:rPr>
              <a:t>！</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5</a:t>
            </a:fld>
            <a:endParaRPr kumimoji="1" lang="ja-JP" altLang="en-US" dirty="0"/>
          </a:p>
        </p:txBody>
      </p:sp>
      <p:pic>
        <p:nvPicPr>
          <p:cNvPr id="6" name="図 5" descr="グラフィカル ユーザー インターフェイス, テキスト, アプリケーション&#10;&#10;自動的に生成された説明">
            <a:extLst>
              <a:ext uri="{FF2B5EF4-FFF2-40B4-BE49-F238E27FC236}">
                <a16:creationId xmlns="" xmlns:a16="http://schemas.microsoft.com/office/drawing/2014/main" id="{CA34D48A-3F8C-4C06-B122-46450349DE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503" r="1" b="57047"/>
          <a:stretch/>
        </p:blipFill>
        <p:spPr>
          <a:xfrm>
            <a:off x="261257" y="2175269"/>
            <a:ext cx="1209134" cy="2513678"/>
          </a:xfrm>
          <a:prstGeom prst="rect">
            <a:avLst/>
          </a:prstGeom>
        </p:spPr>
      </p:pic>
      <p:sp>
        <p:nvSpPr>
          <p:cNvPr id="7" name="楕円 6">
            <a:extLst>
              <a:ext uri="{FF2B5EF4-FFF2-40B4-BE49-F238E27FC236}">
                <a16:creationId xmlns="" xmlns:a16="http://schemas.microsoft.com/office/drawing/2014/main" id="{7E8621C2-80F5-496B-B128-0F75DD9F4379}"/>
              </a:ext>
            </a:extLst>
          </p:cNvPr>
          <p:cNvSpPr/>
          <p:nvPr/>
        </p:nvSpPr>
        <p:spPr>
          <a:xfrm>
            <a:off x="799438" y="2108192"/>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グラフィカル ユーザー インターフェイス, アプリケーション&#10;&#10;自動的に生成された説明">
            <a:extLst>
              <a:ext uri="{FF2B5EF4-FFF2-40B4-BE49-F238E27FC236}">
                <a16:creationId xmlns="" xmlns:a16="http://schemas.microsoft.com/office/drawing/2014/main" id="{C9EBA624-0EFE-4D8A-9CDA-773DC051CC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r="9320" b="53071"/>
          <a:stretch/>
        </p:blipFill>
        <p:spPr>
          <a:xfrm>
            <a:off x="1880305" y="2480359"/>
            <a:ext cx="3174212" cy="2746360"/>
          </a:xfrm>
          <a:prstGeom prst="rect">
            <a:avLst/>
          </a:prstGeom>
        </p:spPr>
      </p:pic>
      <p:pic>
        <p:nvPicPr>
          <p:cNvPr id="13" name="図 12" descr="グラフィカル ユーザー インターフェイス, アプリケーション&#10;&#10;自動的に生成された説明">
            <a:extLst>
              <a:ext uri="{FF2B5EF4-FFF2-40B4-BE49-F238E27FC236}">
                <a16:creationId xmlns="" xmlns:a16="http://schemas.microsoft.com/office/drawing/2014/main" id="{5951A9B4-1EC3-49C6-A4D3-FFF1C752B3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81" t="24078" r="27379" b="24401"/>
          <a:stretch/>
        </p:blipFill>
        <p:spPr>
          <a:xfrm>
            <a:off x="4702628" y="5102888"/>
            <a:ext cx="1857448" cy="1583000"/>
          </a:xfrm>
          <a:prstGeom prst="rect">
            <a:avLst/>
          </a:prstGeom>
        </p:spPr>
      </p:pic>
      <p:sp>
        <p:nvSpPr>
          <p:cNvPr id="15" name="四角形: 角を丸くする 14">
            <a:extLst>
              <a:ext uri="{FF2B5EF4-FFF2-40B4-BE49-F238E27FC236}">
                <a16:creationId xmlns="" xmlns:a16="http://schemas.microsoft.com/office/drawing/2014/main" id="{0078EB9B-CD1F-4AF3-8914-9AEF7F6FDD69}"/>
              </a:ext>
            </a:extLst>
          </p:cNvPr>
          <p:cNvSpPr/>
          <p:nvPr/>
        </p:nvSpPr>
        <p:spPr>
          <a:xfrm>
            <a:off x="6045881" y="3151738"/>
            <a:ext cx="2894121" cy="77235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 xmlns:a16="http://schemas.microsoft.com/office/drawing/2014/main" id="{BCEB1B81-640A-4F97-A21B-A6566327844B}"/>
              </a:ext>
            </a:extLst>
          </p:cNvPr>
          <p:cNvSpPr/>
          <p:nvPr/>
        </p:nvSpPr>
        <p:spPr>
          <a:xfrm>
            <a:off x="2020350" y="3900399"/>
            <a:ext cx="2894121" cy="77235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 xmlns:a16="http://schemas.microsoft.com/office/drawing/2014/main" id="{C074ED62-A62B-484A-B26E-D8A8B91501CC}"/>
              </a:ext>
            </a:extLst>
          </p:cNvPr>
          <p:cNvSpPr/>
          <p:nvPr/>
        </p:nvSpPr>
        <p:spPr>
          <a:xfrm rot="3083821">
            <a:off x="1298552" y="3106148"/>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 xmlns:a16="http://schemas.microsoft.com/office/drawing/2014/main" id="{33BB1405-6E06-4252-8238-E1E17C0D5666}"/>
              </a:ext>
            </a:extLst>
          </p:cNvPr>
          <p:cNvSpPr/>
          <p:nvPr/>
        </p:nvSpPr>
        <p:spPr>
          <a:xfrm rot="19566935">
            <a:off x="5162639" y="3234774"/>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 xmlns:a16="http://schemas.microsoft.com/office/drawing/2014/main" id="{F62B951D-19DE-424E-BCE7-B0E9A83FF138}"/>
              </a:ext>
            </a:extLst>
          </p:cNvPr>
          <p:cNvSpPr/>
          <p:nvPr/>
        </p:nvSpPr>
        <p:spPr>
          <a:xfrm rot="7899080">
            <a:off x="6574344" y="5048484"/>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 xmlns:a16="http://schemas.microsoft.com/office/drawing/2014/main" id="{BB26F4D0-164A-458E-9D1B-AE1EE9DD4516}"/>
              </a:ext>
            </a:extLst>
          </p:cNvPr>
          <p:cNvSpPr/>
          <p:nvPr/>
        </p:nvSpPr>
        <p:spPr>
          <a:xfrm>
            <a:off x="5464431" y="4161730"/>
            <a:ext cx="3494420" cy="830997"/>
          </a:xfrm>
          <a:prstGeom prst="rect">
            <a:avLst/>
          </a:prstGeom>
        </p:spPr>
        <p:txBody>
          <a:bodyPr wrap="square">
            <a:spAutoFit/>
          </a:bodyPr>
          <a:lstStyle/>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必ず自分たちの</a:t>
            </a:r>
            <a:r>
              <a:rPr lang="en-US" altLang="ja-JP" sz="2400" b="1" dirty="0" smtClean="0">
                <a:solidFill>
                  <a:srgbClr val="FF6600"/>
                </a:solidFill>
                <a:latin typeface="メイリオ" panose="020B0604030504040204" pitchFamily="50" charset="-128"/>
                <a:ea typeface="メイリオ" panose="020B0604030504040204" pitchFamily="50" charset="-128"/>
              </a:rPr>
              <a:t>BOLT</a:t>
            </a:r>
            <a:r>
              <a:rPr lang="ja-JP" altLang="en-US" sz="2400" b="1" dirty="0" smtClean="0">
                <a:solidFill>
                  <a:srgbClr val="FF6600"/>
                </a:solidFill>
                <a:latin typeface="メイリオ" panose="020B0604030504040204" pitchFamily="50" charset="-128"/>
                <a:ea typeface="メイリオ" panose="020B0604030504040204" pitchFamily="50" charset="-128"/>
              </a:rPr>
              <a:t>を</a:t>
            </a:r>
            <a:endParaRPr lang="en-US" altLang="ja-JP" sz="2400" b="1" dirty="0" smtClean="0">
              <a:solidFill>
                <a:srgbClr val="FF6600"/>
              </a:solidFill>
              <a:latin typeface="メイリオ" panose="020B0604030504040204" pitchFamily="50" charset="-128"/>
              <a:ea typeface="メイリオ" panose="020B0604030504040204" pitchFamily="50" charset="-128"/>
            </a:endParaRPr>
          </a:p>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選んでください</a:t>
            </a:r>
            <a:endParaRPr lang="en-US" altLang="ja-JP" sz="2400" b="1" dirty="0">
              <a:solidFill>
                <a:srgbClr val="FF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09506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31429" t="13968" r="31547" b="57937"/>
          <a:stretch/>
        </p:blipFill>
        <p:spPr>
          <a:xfrm>
            <a:off x="4318566" y="3246420"/>
            <a:ext cx="2166704" cy="1233123"/>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絵を表示する</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15" name="正方形/長方形 14"/>
          <p:cNvSpPr/>
          <p:nvPr/>
        </p:nvSpPr>
        <p:spPr>
          <a:xfrm>
            <a:off x="301433" y="1844686"/>
            <a:ext cx="8842567"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に絵を表示させたいときは</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a:off x="301433" y="3289463"/>
            <a:ext cx="2724796" cy="523220"/>
          </a:xfrm>
          <a:prstGeom prst="rect">
            <a:avLst/>
          </a:prstGeom>
        </p:spPr>
        <p:txBody>
          <a:bodyPr wrap="square">
            <a:spAutoFit/>
          </a:bodyPr>
          <a:lstStyle/>
          <a:p>
            <a:pPr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を使います</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833" t="30000" r="67381" b="61746"/>
          <a:stretch/>
        </p:blipFill>
        <p:spPr>
          <a:xfrm>
            <a:off x="718456" y="2435068"/>
            <a:ext cx="3720335" cy="724556"/>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595" t="9206" r="67500" b="67619"/>
          <a:stretch/>
        </p:blipFill>
        <p:spPr>
          <a:xfrm>
            <a:off x="301433" y="4081181"/>
            <a:ext cx="3734263" cy="2034357"/>
          </a:xfrm>
          <a:prstGeom prst="rect">
            <a:avLst/>
          </a:prstGeom>
        </p:spPr>
      </p:pic>
      <p:sp>
        <p:nvSpPr>
          <p:cNvPr id="12" name="正方形/長方形 11"/>
          <p:cNvSpPr/>
          <p:nvPr/>
        </p:nvSpPr>
        <p:spPr>
          <a:xfrm>
            <a:off x="2494401" y="5358058"/>
            <a:ext cx="3888780" cy="830997"/>
          </a:xfrm>
          <a:prstGeom prst="rect">
            <a:avLst/>
          </a:prstGeom>
        </p:spPr>
        <p:txBody>
          <a:bodyPr wrap="square">
            <a:spAutoFit/>
          </a:bodyPr>
          <a:lstStyle/>
          <a:p>
            <a:pPr marL="0" lvl="1"/>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絵をアニメーションさせる</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こともできます</a:t>
            </a:r>
            <a:endParaRPr lang="en-US" altLang="ja-JP" sz="2400" b="1" dirty="0" smtClean="0">
              <a:solidFill>
                <a:schemeClr val="accent1">
                  <a:lumMod val="50000"/>
                </a:schemeClr>
              </a:solidFill>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31548" t="13809" r="31547" b="5555"/>
          <a:stretch/>
        </p:blipFill>
        <p:spPr>
          <a:xfrm>
            <a:off x="6697737" y="2611527"/>
            <a:ext cx="2159740" cy="3539211"/>
          </a:xfrm>
          <a:prstGeom prst="rect">
            <a:avLst/>
          </a:prstGeom>
        </p:spPr>
      </p:pic>
      <p:sp>
        <p:nvSpPr>
          <p:cNvPr id="16" name="楕円 9">
            <a:extLst>
              <a:ext uri="{FF2B5EF4-FFF2-40B4-BE49-F238E27FC236}">
                <a16:creationId xmlns="" xmlns:a16="http://schemas.microsoft.com/office/drawing/2014/main" id="{EB69B134-3BF8-488A-BBB2-82DB8A397CCB}"/>
              </a:ext>
            </a:extLst>
          </p:cNvPr>
          <p:cNvSpPr/>
          <p:nvPr/>
        </p:nvSpPr>
        <p:spPr>
          <a:xfrm>
            <a:off x="5302483" y="3482012"/>
            <a:ext cx="553334" cy="55333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9">
            <a:extLst>
              <a:ext uri="{FF2B5EF4-FFF2-40B4-BE49-F238E27FC236}">
                <a16:creationId xmlns="" xmlns:a16="http://schemas.microsoft.com/office/drawing/2014/main" id="{EB69B134-3BF8-488A-BBB2-82DB8A397CCB}"/>
              </a:ext>
            </a:extLst>
          </p:cNvPr>
          <p:cNvSpPr/>
          <p:nvPr/>
        </p:nvSpPr>
        <p:spPr>
          <a:xfrm>
            <a:off x="2962056" y="2463872"/>
            <a:ext cx="553334" cy="55333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23">
            <a:extLst>
              <a:ext uri="{FF2B5EF4-FFF2-40B4-BE49-F238E27FC236}">
                <a16:creationId xmlns="" xmlns:a16="http://schemas.microsoft.com/office/drawing/2014/main" id="{9CD37801-195F-4565-9BF1-C29D90E8AFD9}"/>
              </a:ext>
            </a:extLst>
          </p:cNvPr>
          <p:cNvSpPr/>
          <p:nvPr/>
        </p:nvSpPr>
        <p:spPr>
          <a:xfrm rot="1616726">
            <a:off x="3773569" y="3146487"/>
            <a:ext cx="477400" cy="384081"/>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3">
            <a:extLst>
              <a:ext uri="{FF2B5EF4-FFF2-40B4-BE49-F238E27FC236}">
                <a16:creationId xmlns="" xmlns:a16="http://schemas.microsoft.com/office/drawing/2014/main" id="{9CD37801-195F-4565-9BF1-C29D90E8AFD9}"/>
              </a:ext>
            </a:extLst>
          </p:cNvPr>
          <p:cNvSpPr/>
          <p:nvPr/>
        </p:nvSpPr>
        <p:spPr>
          <a:xfrm>
            <a:off x="6233784" y="4015895"/>
            <a:ext cx="477400" cy="384081"/>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54918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61257" y="1261806"/>
            <a:ext cx="8882743" cy="954107"/>
          </a:xfrm>
          <a:prstGeom prst="rect">
            <a:avLst/>
          </a:prstGeom>
        </p:spPr>
        <p:txBody>
          <a:bodyPr wrap="square">
            <a:spAutoFit/>
          </a:bodyPr>
          <a:lstStyle/>
          <a:p>
            <a:pPr lvl="1">
              <a:lnSpc>
                <a:spcPct val="20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メイン</a:t>
            </a: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LED</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の色を変えてみよう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en-US" altLang="ja-JP" dirty="0">
                <a:solidFill>
                  <a:schemeClr val="accent1">
                    <a:lumMod val="50000"/>
                  </a:schemeClr>
                </a:solidFill>
              </a:rPr>
              <a:t>BOLT</a:t>
            </a:r>
            <a:r>
              <a:rPr lang="ja-JP" altLang="en-US" dirty="0">
                <a:solidFill>
                  <a:schemeClr val="accent1">
                    <a:lumMod val="50000"/>
                  </a:schemeClr>
                </a:solidFill>
              </a:rPr>
              <a:t>を接続しよう！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6</a:t>
            </a:fld>
            <a:endParaRPr kumimoji="1" lang="ja-JP" altLang="en-US" dirty="0"/>
          </a:p>
        </p:txBody>
      </p:sp>
      <p:pic>
        <p:nvPicPr>
          <p:cNvPr id="8" name="図 7" descr="グラフィカル ユーザー インターフェイス, テキスト&#10;&#10;自動的に生成された説明">
            <a:extLst>
              <a:ext uri="{FF2B5EF4-FFF2-40B4-BE49-F238E27FC236}">
                <a16:creationId xmlns="" xmlns:a16="http://schemas.microsoft.com/office/drawing/2014/main" id="{AD149AEA-8975-4994-9CFB-DF52CA56F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280" r="87537"/>
          <a:stretch/>
        </p:blipFill>
        <p:spPr>
          <a:xfrm>
            <a:off x="695632" y="2883006"/>
            <a:ext cx="972456" cy="2324476"/>
          </a:xfrm>
          <a:prstGeom prst="rect">
            <a:avLst/>
          </a:prstGeom>
        </p:spPr>
      </p:pic>
      <p:sp>
        <p:nvSpPr>
          <p:cNvPr id="10" name="楕円 9">
            <a:extLst>
              <a:ext uri="{FF2B5EF4-FFF2-40B4-BE49-F238E27FC236}">
                <a16:creationId xmlns="" xmlns:a16="http://schemas.microsoft.com/office/drawing/2014/main" id="{EB69B134-3BF8-488A-BBB2-82DB8A397CCB}"/>
              </a:ext>
            </a:extLst>
          </p:cNvPr>
          <p:cNvSpPr/>
          <p:nvPr/>
        </p:nvSpPr>
        <p:spPr>
          <a:xfrm>
            <a:off x="615358" y="4558428"/>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グラフ, バブル チャート&#10;&#10;自動的に生成された説明">
            <a:extLst>
              <a:ext uri="{FF2B5EF4-FFF2-40B4-BE49-F238E27FC236}">
                <a16:creationId xmlns="" xmlns:a16="http://schemas.microsoft.com/office/drawing/2014/main" id="{317DAFF2-B727-467B-9DC8-7A940F103B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98" t="53339"/>
          <a:stretch/>
        </p:blipFill>
        <p:spPr>
          <a:xfrm>
            <a:off x="2605596" y="2211932"/>
            <a:ext cx="3932808" cy="2730663"/>
          </a:xfrm>
          <a:prstGeom prst="rect">
            <a:avLst/>
          </a:prstGeom>
        </p:spPr>
      </p:pic>
      <p:sp>
        <p:nvSpPr>
          <p:cNvPr id="24" name="矢印: 右 23">
            <a:extLst>
              <a:ext uri="{FF2B5EF4-FFF2-40B4-BE49-F238E27FC236}">
                <a16:creationId xmlns="" xmlns:a16="http://schemas.microsoft.com/office/drawing/2014/main" id="{9CD37801-195F-4565-9BF1-C29D90E8AFD9}"/>
              </a:ext>
            </a:extLst>
          </p:cNvPr>
          <p:cNvSpPr/>
          <p:nvPr/>
        </p:nvSpPr>
        <p:spPr>
          <a:xfrm rot="20402596">
            <a:off x="1960538" y="4155645"/>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 xmlns:a16="http://schemas.microsoft.com/office/drawing/2014/main" id="{BB26F4D0-164A-458E-9D1B-AE1EE9DD4516}"/>
              </a:ext>
            </a:extLst>
          </p:cNvPr>
          <p:cNvSpPr/>
          <p:nvPr/>
        </p:nvSpPr>
        <p:spPr>
          <a:xfrm>
            <a:off x="2719075" y="4838150"/>
            <a:ext cx="5244196" cy="738664"/>
          </a:xfrm>
          <a:prstGeom prst="rect">
            <a:avLst/>
          </a:prstGeom>
        </p:spPr>
        <p:txBody>
          <a:bodyPr wrap="square">
            <a:spAutoFit/>
          </a:bodyPr>
          <a:lstStyle/>
          <a:p>
            <a:pPr lvl="1">
              <a:lnSpc>
                <a:spcPct val="200000"/>
              </a:lnSpc>
            </a:pPr>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色と明るさを変えてみよう</a:t>
            </a:r>
            <a:endParaRPr lang="en-US" altLang="ja-JP" sz="24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13" name="四角形: 角を丸くする 18">
            <a:extLst>
              <a:ext uri="{FF2B5EF4-FFF2-40B4-BE49-F238E27FC236}">
                <a16:creationId xmlns="" xmlns:a16="http://schemas.microsoft.com/office/drawing/2014/main" id="{BE638E63-6823-4E4D-BE6E-7E7F64A7284C}"/>
              </a:ext>
            </a:extLst>
          </p:cNvPr>
          <p:cNvSpPr/>
          <p:nvPr/>
        </p:nvSpPr>
        <p:spPr>
          <a:xfrm>
            <a:off x="2900776" y="2310587"/>
            <a:ext cx="3364020" cy="2561745"/>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3221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84363" b="57236"/>
          <a:stretch/>
        </p:blipFill>
        <p:spPr>
          <a:xfrm>
            <a:off x="261257" y="2175269"/>
            <a:ext cx="1220134" cy="2502609"/>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48317" t="3790" r="6841" b="33193"/>
          <a:stretch/>
        </p:blipFill>
        <p:spPr>
          <a:xfrm>
            <a:off x="2109976" y="2156060"/>
            <a:ext cx="3498968" cy="3687856"/>
          </a:xfrm>
          <a:prstGeom prst="rect">
            <a:avLst/>
          </a:prstGeom>
        </p:spPr>
      </p:pic>
      <p:sp>
        <p:nvSpPr>
          <p:cNvPr id="3" name="正方形/長方形 2"/>
          <p:cNvSpPr/>
          <p:nvPr/>
        </p:nvSpPr>
        <p:spPr>
          <a:xfrm>
            <a:off x="261257" y="1261806"/>
            <a:ext cx="8882743" cy="954107"/>
          </a:xfrm>
          <a:prstGeom prst="rect">
            <a:avLst/>
          </a:prstGeom>
        </p:spPr>
        <p:txBody>
          <a:bodyPr wrap="square">
            <a:spAutoFit/>
          </a:bodyPr>
          <a:lstStyle/>
          <a:p>
            <a:pPr lvl="1">
              <a:lnSpc>
                <a:spcPct val="200000"/>
              </a:lnSpc>
            </a:pP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タブレットから</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を切断しよう！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en-US" altLang="ja-JP" dirty="0" smtClean="0">
                <a:solidFill>
                  <a:schemeClr val="accent1">
                    <a:lumMod val="50000"/>
                  </a:schemeClr>
                </a:solidFill>
              </a:rPr>
              <a:t>BOLT</a:t>
            </a:r>
            <a:r>
              <a:rPr lang="ja-JP" altLang="en-US" dirty="0">
                <a:solidFill>
                  <a:schemeClr val="accent1">
                    <a:lumMod val="50000"/>
                  </a:schemeClr>
                </a:solidFill>
              </a:rPr>
              <a:t>を接続しよう</a:t>
            </a:r>
            <a:r>
              <a:rPr lang="ja-JP" altLang="en-US" dirty="0" smtClean="0">
                <a:solidFill>
                  <a:schemeClr val="accent1">
                    <a:lumMod val="50000"/>
                  </a:schemeClr>
                </a:solidFill>
              </a:rPr>
              <a:t>！</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7</a:t>
            </a:fld>
            <a:endParaRPr kumimoji="1" lang="ja-JP" altLang="en-US" dirty="0"/>
          </a:p>
        </p:txBody>
      </p:sp>
      <p:sp>
        <p:nvSpPr>
          <p:cNvPr id="7" name="楕円 6">
            <a:extLst>
              <a:ext uri="{FF2B5EF4-FFF2-40B4-BE49-F238E27FC236}">
                <a16:creationId xmlns="" xmlns:a16="http://schemas.microsoft.com/office/drawing/2014/main" id="{7E8621C2-80F5-496B-B128-0F75DD9F4379}"/>
              </a:ext>
            </a:extLst>
          </p:cNvPr>
          <p:cNvSpPr/>
          <p:nvPr/>
        </p:nvSpPr>
        <p:spPr>
          <a:xfrm>
            <a:off x="799438" y="2108192"/>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 xmlns:a16="http://schemas.microsoft.com/office/drawing/2014/main" id="{BCEB1B81-640A-4F97-A21B-A6566327844B}"/>
              </a:ext>
            </a:extLst>
          </p:cNvPr>
          <p:cNvSpPr/>
          <p:nvPr/>
        </p:nvSpPr>
        <p:spPr>
          <a:xfrm>
            <a:off x="3094784" y="3997339"/>
            <a:ext cx="1505821" cy="77235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 xmlns:a16="http://schemas.microsoft.com/office/drawing/2014/main" id="{C074ED62-A62B-484A-B26E-D8A8B91501CC}"/>
              </a:ext>
            </a:extLst>
          </p:cNvPr>
          <p:cNvSpPr/>
          <p:nvPr/>
        </p:nvSpPr>
        <p:spPr>
          <a:xfrm rot="2465654">
            <a:off x="1854161" y="3250646"/>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 xmlns:a16="http://schemas.microsoft.com/office/drawing/2014/main" id="{BB26F4D0-164A-458E-9D1B-AE1EE9DD4516}"/>
              </a:ext>
            </a:extLst>
          </p:cNvPr>
          <p:cNvSpPr/>
          <p:nvPr/>
        </p:nvSpPr>
        <p:spPr>
          <a:xfrm>
            <a:off x="5015252" y="3212509"/>
            <a:ext cx="4738348" cy="1569660"/>
          </a:xfrm>
          <a:prstGeom prst="rect">
            <a:avLst/>
          </a:prstGeom>
        </p:spPr>
        <p:txBody>
          <a:bodyPr wrap="square">
            <a:spAutoFit/>
          </a:bodyPr>
          <a:lstStyle/>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切断すると</a:t>
            </a:r>
            <a:endParaRPr lang="en-US" altLang="ja-JP" sz="2400" b="1" dirty="0" smtClean="0">
              <a:solidFill>
                <a:srgbClr val="FF6600"/>
              </a:solidFill>
              <a:latin typeface="メイリオ" panose="020B0604030504040204" pitchFamily="50" charset="-128"/>
              <a:ea typeface="メイリオ" panose="020B0604030504040204" pitchFamily="50" charset="-128"/>
            </a:endParaRPr>
          </a:p>
          <a:p>
            <a:pPr marL="0" lvl="1"/>
            <a:r>
              <a:rPr lang="ja-JP" altLang="en-US" sz="2400" b="1" dirty="0">
                <a:solidFill>
                  <a:srgbClr val="FF6600"/>
                </a:solidFill>
                <a:latin typeface="メイリオ" panose="020B0604030504040204" pitchFamily="50" charset="-128"/>
                <a:ea typeface="メイリオ" panose="020B0604030504040204" pitchFamily="50" charset="-128"/>
              </a:rPr>
              <a:t>他のタブレット</a:t>
            </a:r>
            <a:r>
              <a:rPr lang="ja-JP" altLang="en-US" sz="2400" b="1" dirty="0" smtClean="0">
                <a:solidFill>
                  <a:srgbClr val="FF6600"/>
                </a:solidFill>
                <a:latin typeface="メイリオ" panose="020B0604030504040204" pitchFamily="50" charset="-128"/>
                <a:ea typeface="メイリオ" panose="020B0604030504040204" pitchFamily="50" charset="-128"/>
              </a:rPr>
              <a:t>から</a:t>
            </a:r>
            <a:endParaRPr lang="en-US" altLang="ja-JP" sz="2400" b="1" dirty="0" smtClean="0">
              <a:solidFill>
                <a:srgbClr val="FF6600"/>
              </a:solidFill>
              <a:latin typeface="メイリオ" panose="020B0604030504040204" pitchFamily="50" charset="-128"/>
              <a:ea typeface="メイリオ" panose="020B0604030504040204" pitchFamily="50" charset="-128"/>
            </a:endParaRPr>
          </a:p>
          <a:p>
            <a:pPr marL="0" lvl="1"/>
            <a:r>
              <a:rPr lang="en-US" altLang="ja-JP" sz="2400" b="1" dirty="0" smtClean="0">
                <a:solidFill>
                  <a:srgbClr val="FF6600"/>
                </a:solidFill>
                <a:latin typeface="メイリオ" panose="020B0604030504040204" pitchFamily="50" charset="-128"/>
                <a:ea typeface="メイリオ" panose="020B0604030504040204" pitchFamily="50" charset="-128"/>
              </a:rPr>
              <a:t>BOLT</a:t>
            </a:r>
            <a:r>
              <a:rPr lang="ja-JP" altLang="en-US" sz="2400" b="1" dirty="0" smtClean="0">
                <a:solidFill>
                  <a:srgbClr val="FF6600"/>
                </a:solidFill>
                <a:latin typeface="メイリオ" panose="020B0604030504040204" pitchFamily="50" charset="-128"/>
                <a:ea typeface="メイリオ" panose="020B0604030504040204" pitchFamily="50" charset="-128"/>
              </a:rPr>
              <a:t>が</a:t>
            </a:r>
            <a:endParaRPr lang="en-US" altLang="ja-JP" sz="2400" b="1" dirty="0" smtClean="0">
              <a:solidFill>
                <a:srgbClr val="FF6600"/>
              </a:solidFill>
              <a:latin typeface="メイリオ" panose="020B0604030504040204" pitchFamily="50" charset="-128"/>
              <a:ea typeface="メイリオ" panose="020B0604030504040204" pitchFamily="50" charset="-128"/>
            </a:endParaRPr>
          </a:p>
          <a:p>
            <a:pPr marL="0" lvl="1"/>
            <a:r>
              <a:rPr lang="ja-JP" altLang="en-US" sz="2400" b="1" dirty="0" smtClean="0">
                <a:solidFill>
                  <a:srgbClr val="FF6600"/>
                </a:solidFill>
                <a:latin typeface="メイリオ" panose="020B0604030504040204" pitchFamily="50" charset="-128"/>
                <a:ea typeface="メイリオ" panose="020B0604030504040204" pitchFamily="50" charset="-128"/>
              </a:rPr>
              <a:t>接続できるようになります</a:t>
            </a:r>
            <a:endParaRPr lang="en-US" altLang="ja-JP" sz="2400" b="1" dirty="0">
              <a:solidFill>
                <a:srgbClr val="FF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67662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53305" r="59599"/>
          <a:stretch/>
        </p:blipFill>
        <p:spPr>
          <a:xfrm>
            <a:off x="3083700" y="2178383"/>
            <a:ext cx="3152411" cy="2732666"/>
          </a:xfrm>
          <a:prstGeom prst="rect">
            <a:avLst/>
          </a:prstGeom>
        </p:spPr>
      </p:pic>
      <p:sp>
        <p:nvSpPr>
          <p:cNvPr id="3" name="正方形/長方形 2"/>
          <p:cNvSpPr/>
          <p:nvPr/>
        </p:nvSpPr>
        <p:spPr>
          <a:xfrm>
            <a:off x="261257" y="1261806"/>
            <a:ext cx="8882743" cy="846386"/>
          </a:xfrm>
          <a:prstGeom prst="rect">
            <a:avLst/>
          </a:prstGeom>
        </p:spPr>
        <p:txBody>
          <a:bodyPr wrap="square">
            <a:spAutoFit/>
          </a:bodyPr>
          <a:lstStyle/>
          <a:p>
            <a:pPr lvl="1">
              <a:lnSpc>
                <a:spcPct val="200000"/>
              </a:lnSpc>
            </a:pPr>
            <a:r>
              <a:rPr lang="en-US" altLang="ja-JP" sz="2800" b="1" dirty="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を走らせてみよう</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en-US" altLang="ja-JP" dirty="0">
                <a:solidFill>
                  <a:schemeClr val="accent1">
                    <a:lumMod val="50000"/>
                  </a:schemeClr>
                </a:solidFill>
              </a:rPr>
              <a:t>BOLT</a:t>
            </a:r>
            <a:r>
              <a:rPr lang="ja-JP" altLang="en-US" dirty="0">
                <a:solidFill>
                  <a:schemeClr val="accent1">
                    <a:lumMod val="50000"/>
                  </a:schemeClr>
                </a:solidFill>
              </a:rPr>
              <a:t>を接続しよう！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8</a:t>
            </a:fld>
            <a:endParaRPr kumimoji="1" lang="ja-JP" altLang="en-US" dirty="0"/>
          </a:p>
        </p:txBody>
      </p:sp>
      <p:pic>
        <p:nvPicPr>
          <p:cNvPr id="8" name="図 7" descr="グラフィカル ユーザー インターフェイス, テキスト&#10;&#10;自動的に生成された説明">
            <a:extLst>
              <a:ext uri="{FF2B5EF4-FFF2-40B4-BE49-F238E27FC236}">
                <a16:creationId xmlns="" xmlns:a16="http://schemas.microsoft.com/office/drawing/2014/main" id="{AD149AEA-8975-4994-9CFB-DF52CA56F3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280" r="87537"/>
          <a:stretch/>
        </p:blipFill>
        <p:spPr>
          <a:xfrm>
            <a:off x="695632" y="2883006"/>
            <a:ext cx="972456" cy="2324476"/>
          </a:xfrm>
          <a:prstGeom prst="rect">
            <a:avLst/>
          </a:prstGeom>
        </p:spPr>
      </p:pic>
      <p:sp>
        <p:nvSpPr>
          <p:cNvPr id="10" name="楕円 9">
            <a:extLst>
              <a:ext uri="{FF2B5EF4-FFF2-40B4-BE49-F238E27FC236}">
                <a16:creationId xmlns="" xmlns:a16="http://schemas.microsoft.com/office/drawing/2014/main" id="{EB69B134-3BF8-488A-BBB2-82DB8A397CCB}"/>
              </a:ext>
            </a:extLst>
          </p:cNvPr>
          <p:cNvSpPr/>
          <p:nvPr/>
        </p:nvSpPr>
        <p:spPr>
          <a:xfrm>
            <a:off x="615358" y="4558428"/>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 xmlns:a16="http://schemas.microsoft.com/office/drawing/2014/main" id="{BE638E63-6823-4E4D-BE6E-7E7F64A7284C}"/>
              </a:ext>
            </a:extLst>
          </p:cNvPr>
          <p:cNvSpPr/>
          <p:nvPr/>
        </p:nvSpPr>
        <p:spPr>
          <a:xfrm>
            <a:off x="2900776" y="2310587"/>
            <a:ext cx="3364020" cy="2561745"/>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 xmlns:a16="http://schemas.microsoft.com/office/drawing/2014/main" id="{9CD37801-195F-4565-9BF1-C29D90E8AFD9}"/>
              </a:ext>
            </a:extLst>
          </p:cNvPr>
          <p:cNvSpPr/>
          <p:nvPr/>
        </p:nvSpPr>
        <p:spPr>
          <a:xfrm rot="20402596">
            <a:off x="1960538" y="4155645"/>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 xmlns:a16="http://schemas.microsoft.com/office/drawing/2014/main" id="{BB26F4D0-164A-458E-9D1B-AE1EE9DD4516}"/>
              </a:ext>
            </a:extLst>
          </p:cNvPr>
          <p:cNvSpPr/>
          <p:nvPr/>
        </p:nvSpPr>
        <p:spPr>
          <a:xfrm>
            <a:off x="2719075" y="4838150"/>
            <a:ext cx="5244196" cy="830997"/>
          </a:xfrm>
          <a:prstGeom prst="rect">
            <a:avLst/>
          </a:prstGeom>
        </p:spPr>
        <p:txBody>
          <a:bodyPr wrap="square">
            <a:spAutoFit/>
          </a:bodyPr>
          <a:lstStyle/>
          <a:p>
            <a:pPr lvl="1">
              <a:lnSpc>
                <a:spcPct val="200000"/>
              </a:lnSpc>
            </a:pPr>
            <a:r>
              <a:rPr lang="ja-JP" altLang="en-US" sz="2400" b="1" dirty="0" smtClean="0">
                <a:solidFill>
                  <a:schemeClr val="accent1">
                    <a:lumMod val="50000"/>
                  </a:schemeClr>
                </a:solidFill>
                <a:latin typeface="メイリオ" panose="020B0604030504040204" pitchFamily="50" charset="-128"/>
                <a:ea typeface="メイリオ" panose="020B0604030504040204" pitchFamily="50" charset="-128"/>
              </a:rPr>
              <a:t>スピードも変えてみよう</a:t>
            </a:r>
            <a:endParaRPr lang="en-US" altLang="ja-JP" sz="2400" b="1" dirty="0">
              <a:solidFill>
                <a:schemeClr val="accent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7915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53305" r="59599"/>
          <a:stretch/>
        </p:blipFill>
        <p:spPr>
          <a:xfrm>
            <a:off x="761128" y="2610267"/>
            <a:ext cx="3152411" cy="2732666"/>
          </a:xfrm>
          <a:prstGeom prst="rect">
            <a:avLst/>
          </a:prstGeom>
        </p:spPr>
      </p:pic>
      <p:sp>
        <p:nvSpPr>
          <p:cNvPr id="2" name="タイトル 1"/>
          <p:cNvSpPr>
            <a:spLocks noGrp="1"/>
          </p:cNvSpPr>
          <p:nvPr>
            <p:ph type="title"/>
          </p:nvPr>
        </p:nvSpPr>
        <p:spPr>
          <a:xfrm>
            <a:off x="972456" y="348343"/>
            <a:ext cx="8781144" cy="913463"/>
          </a:xfrm>
        </p:spPr>
        <p:txBody>
          <a:bodyPr>
            <a:noAutofit/>
          </a:bodyPr>
          <a:lstStyle/>
          <a:p>
            <a:pPr>
              <a:lnSpc>
                <a:spcPct val="150000"/>
              </a:lnSpc>
            </a:pPr>
            <a:r>
              <a:rPr lang="ja-JP" altLang="en-US" dirty="0" smtClean="0">
                <a:solidFill>
                  <a:schemeClr val="accent1">
                    <a:lumMod val="50000"/>
                  </a:schemeClr>
                </a:solidFill>
                <a:effectLst>
                  <a:outerShdw blurRad="38100" dist="38100" dir="2700000" algn="tl">
                    <a:srgbClr val="000000">
                      <a:alpha val="43137"/>
                    </a:srgbClr>
                  </a:outerShdw>
                </a:effectLst>
              </a:rPr>
              <a:t>走らせてみよう！</a:t>
            </a:r>
            <a:endParaRPr lang="en-US" altLang="ja-JP" dirty="0">
              <a:solidFill>
                <a:schemeClr val="accent1">
                  <a:lumMod val="50000"/>
                </a:schemeClr>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4076372" y="6405512"/>
            <a:ext cx="773723" cy="365125"/>
          </a:xfrm>
        </p:spPr>
        <p:txBody>
          <a:bodyPr/>
          <a:lstStyle/>
          <a:p>
            <a:fld id="{A9FA84E1-01B2-44F7-8463-C54C0E866A38}" type="slidenum">
              <a:rPr kumimoji="1" lang="ja-JP" altLang="en-US" smtClean="0"/>
              <a:pPr/>
              <a:t>9</a:t>
            </a:fld>
            <a:endParaRPr kumimoji="1" lang="ja-JP" altLang="en-US" dirty="0"/>
          </a:p>
        </p:txBody>
      </p:sp>
      <p:sp>
        <p:nvSpPr>
          <p:cNvPr id="10" name="楕円 9">
            <a:extLst>
              <a:ext uri="{FF2B5EF4-FFF2-40B4-BE49-F238E27FC236}">
                <a16:creationId xmlns="" xmlns:a16="http://schemas.microsoft.com/office/drawing/2014/main" id="{EB69B134-3BF8-488A-BBB2-82DB8A397CCB}"/>
              </a:ext>
            </a:extLst>
          </p:cNvPr>
          <p:cNvSpPr/>
          <p:nvPr/>
        </p:nvSpPr>
        <p:spPr>
          <a:xfrm>
            <a:off x="615358" y="4558428"/>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 xmlns:a16="http://schemas.microsoft.com/office/drawing/2014/main" id="{9CD37801-195F-4565-9BF1-C29D90E8AFD9}"/>
              </a:ext>
            </a:extLst>
          </p:cNvPr>
          <p:cNvSpPr/>
          <p:nvPr/>
        </p:nvSpPr>
        <p:spPr>
          <a:xfrm rot="20823015">
            <a:off x="1879363" y="4560379"/>
            <a:ext cx="753593" cy="606285"/>
          </a:xfrm>
          <a:prstGeom prst="rightArrow">
            <a:avLst>
              <a:gd name="adj1" fmla="val 50000"/>
              <a:gd name="adj2" fmla="val 67571"/>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t="53552" r="66393"/>
          <a:stretch/>
        </p:blipFill>
        <p:spPr>
          <a:xfrm>
            <a:off x="2794971" y="2283134"/>
            <a:ext cx="3072984" cy="3185410"/>
          </a:xfrm>
          <a:prstGeom prst="rect">
            <a:avLst/>
          </a:prstGeom>
        </p:spPr>
      </p:pic>
      <p:sp>
        <p:nvSpPr>
          <p:cNvPr id="14" name="楕円 9">
            <a:extLst>
              <a:ext uri="{FF2B5EF4-FFF2-40B4-BE49-F238E27FC236}">
                <a16:creationId xmlns="" xmlns:a16="http://schemas.microsoft.com/office/drawing/2014/main" id="{EB69B134-3BF8-488A-BBB2-82DB8A397CCB}"/>
              </a:ext>
            </a:extLst>
          </p:cNvPr>
          <p:cNvSpPr/>
          <p:nvPr/>
        </p:nvSpPr>
        <p:spPr>
          <a:xfrm>
            <a:off x="2998412" y="4308772"/>
            <a:ext cx="772357" cy="7723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61257" y="1287206"/>
            <a:ext cx="8882743" cy="954107"/>
          </a:xfrm>
          <a:prstGeom prst="rect">
            <a:avLst/>
          </a:prstGeom>
        </p:spPr>
        <p:txBody>
          <a:bodyPr wrap="square">
            <a:spAutoFit/>
          </a:bodyPr>
          <a:lstStyle/>
          <a:p>
            <a:pPr lvl="1"/>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思った方向に走らせるためには</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a:t>
            </a:r>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
            </a:r>
            <a:b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br>
            <a:r>
              <a:rPr lang="en-US" altLang="ja-JP" sz="2800" b="1" dirty="0" smtClean="0">
                <a:solidFill>
                  <a:srgbClr val="FF6600"/>
                </a:solidFill>
                <a:latin typeface="メイリオ" panose="020B0604030504040204" pitchFamily="50" charset="-128"/>
                <a:ea typeface="メイリオ" panose="020B0604030504040204" pitchFamily="50" charset="-128"/>
              </a:rPr>
              <a:t>AIM</a:t>
            </a:r>
            <a:r>
              <a:rPr lang="ja-JP" altLang="en-US" sz="2800" b="1" dirty="0">
                <a:solidFill>
                  <a:schemeClr val="accent1">
                    <a:lumMod val="50000"/>
                  </a:schemeClr>
                </a:solidFill>
                <a:latin typeface="メイリオ" panose="020B0604030504040204" pitchFamily="50" charset="-128"/>
                <a:ea typeface="メイリオ" panose="020B0604030504040204" pitchFamily="50" charset="-128"/>
              </a:rPr>
              <a:t>（エイミング）</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が大事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grpSp>
        <p:nvGrpSpPr>
          <p:cNvPr id="35" name="グループ化 34"/>
          <p:cNvGrpSpPr/>
          <p:nvPr/>
        </p:nvGrpSpPr>
        <p:grpSpPr>
          <a:xfrm>
            <a:off x="6710946" y="2367644"/>
            <a:ext cx="1336870" cy="791144"/>
            <a:chOff x="6482422" y="3753039"/>
            <a:chExt cx="1336870" cy="791144"/>
          </a:xfrm>
        </p:grpSpPr>
        <p:grpSp>
          <p:nvGrpSpPr>
            <p:cNvPr id="32" name="グループ化 31"/>
            <p:cNvGrpSpPr/>
            <p:nvPr/>
          </p:nvGrpSpPr>
          <p:grpSpPr>
            <a:xfrm>
              <a:off x="6753769" y="3753039"/>
              <a:ext cx="752208" cy="752208"/>
              <a:chOff x="6562992" y="1172289"/>
              <a:chExt cx="1338806" cy="1338806"/>
            </a:xfrm>
          </p:grpSpPr>
          <p:grpSp>
            <p:nvGrpSpPr>
              <p:cNvPr id="27" name="グループ化 26"/>
              <p:cNvGrpSpPr/>
              <p:nvPr/>
            </p:nvGrpSpPr>
            <p:grpSpPr>
              <a:xfrm>
                <a:off x="6562992" y="1172289"/>
                <a:ext cx="1338806" cy="1338806"/>
                <a:chOff x="6562992" y="1172289"/>
                <a:chExt cx="1338806" cy="1338806"/>
              </a:xfrm>
            </p:grpSpPr>
            <p:sp>
              <p:nvSpPr>
                <p:cNvPr id="11" name="円/楕円 10"/>
                <p:cNvSpPr/>
                <p:nvPr/>
              </p:nvSpPr>
              <p:spPr>
                <a:xfrm>
                  <a:off x="6562992" y="1172289"/>
                  <a:ext cx="1338806" cy="133880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7038052" y="1533408"/>
                  <a:ext cx="478626" cy="47862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7354267" y="1722538"/>
                  <a:ext cx="45719" cy="49932"/>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237157" y="1705786"/>
                  <a:ext cx="47086" cy="80971"/>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0" name="直線コネクタ 19"/>
              <p:cNvCxnSpPr/>
              <p:nvPr/>
            </p:nvCxnSpPr>
            <p:spPr>
              <a:xfrm>
                <a:off x="6961698" y="1502824"/>
                <a:ext cx="113441" cy="73671"/>
              </a:xfrm>
              <a:prstGeom prst="line">
                <a:avLst/>
              </a:prstGeom>
              <a:ln w="38100">
                <a:solidFill>
                  <a:schemeClr val="tx1">
                    <a:lumMod val="85000"/>
                    <a:lumOff val="1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4" name="直線コネクタ 33"/>
            <p:cNvCxnSpPr/>
            <p:nvPr/>
          </p:nvCxnSpPr>
          <p:spPr>
            <a:xfrm>
              <a:off x="6482422" y="4544183"/>
              <a:ext cx="133687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4" name="グループ化 53"/>
          <p:cNvGrpSpPr/>
          <p:nvPr/>
        </p:nvGrpSpPr>
        <p:grpSpPr>
          <a:xfrm>
            <a:off x="6758436" y="4609522"/>
            <a:ext cx="1336870" cy="791144"/>
            <a:chOff x="6482422" y="3753039"/>
            <a:chExt cx="1336870" cy="791144"/>
          </a:xfrm>
        </p:grpSpPr>
        <p:grpSp>
          <p:nvGrpSpPr>
            <p:cNvPr id="55" name="グループ化 54"/>
            <p:cNvGrpSpPr/>
            <p:nvPr/>
          </p:nvGrpSpPr>
          <p:grpSpPr>
            <a:xfrm>
              <a:off x="6753769" y="3753039"/>
              <a:ext cx="752208" cy="752208"/>
              <a:chOff x="6562992" y="1172289"/>
              <a:chExt cx="1338806" cy="1338806"/>
            </a:xfrm>
          </p:grpSpPr>
          <p:grpSp>
            <p:nvGrpSpPr>
              <p:cNvPr id="57" name="グループ化 56"/>
              <p:cNvGrpSpPr/>
              <p:nvPr/>
            </p:nvGrpSpPr>
            <p:grpSpPr>
              <a:xfrm>
                <a:off x="6562992" y="1172289"/>
                <a:ext cx="1338806" cy="1338806"/>
                <a:chOff x="6562992" y="1172289"/>
                <a:chExt cx="1338806" cy="1338806"/>
              </a:xfrm>
            </p:grpSpPr>
            <p:sp>
              <p:nvSpPr>
                <p:cNvPr id="59" name="円/楕円 58"/>
                <p:cNvSpPr/>
                <p:nvPr/>
              </p:nvSpPr>
              <p:spPr>
                <a:xfrm>
                  <a:off x="6562992" y="1172289"/>
                  <a:ext cx="1338806" cy="133880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6745619" y="1533409"/>
                  <a:ext cx="436448" cy="47862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7061835" y="1722537"/>
                  <a:ext cx="45719" cy="49931"/>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6940488" y="1705786"/>
                  <a:ext cx="47086" cy="80972"/>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7145591" y="1671880"/>
                  <a:ext cx="217238" cy="217238"/>
                </a:xfrm>
                <a:prstGeom prst="ellipse">
                  <a:avLst/>
                </a:prstGeom>
                <a:gradFill flip="none" rotWithShape="1">
                  <a:gsLst>
                    <a:gs pos="100000">
                      <a:srgbClr val="00B0F0">
                        <a:shade val="30000"/>
                        <a:satMod val="115000"/>
                        <a:alpha val="70000"/>
                      </a:srgbClr>
                    </a:gs>
                    <a:gs pos="31000">
                      <a:srgbClr val="00B0F0">
                        <a:shade val="100000"/>
                        <a:satMod val="115000"/>
                      </a:srgbClr>
                    </a:gs>
                  </a:gsLst>
                  <a:path path="circle">
                    <a:fillToRect l="50000" t="50000" r="50000" b="50000"/>
                  </a:path>
                  <a:tileRect/>
                </a:gradFill>
                <a:ln w="38100">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8" name="直線コネクタ 57"/>
              <p:cNvCxnSpPr/>
              <p:nvPr/>
            </p:nvCxnSpPr>
            <p:spPr>
              <a:xfrm>
                <a:off x="6669266" y="1502824"/>
                <a:ext cx="113441" cy="73671"/>
              </a:xfrm>
              <a:prstGeom prst="line">
                <a:avLst/>
              </a:prstGeom>
              <a:ln w="38100">
                <a:solidFill>
                  <a:schemeClr val="tx1">
                    <a:lumMod val="85000"/>
                    <a:lumOff val="1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6" name="直線コネクタ 55"/>
            <p:cNvCxnSpPr/>
            <p:nvPr/>
          </p:nvCxnSpPr>
          <p:spPr>
            <a:xfrm>
              <a:off x="6482422" y="4544183"/>
              <a:ext cx="133687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4" name="正方形/長方形 63"/>
          <p:cNvSpPr/>
          <p:nvPr/>
        </p:nvSpPr>
        <p:spPr>
          <a:xfrm>
            <a:off x="5054600" y="1851185"/>
            <a:ext cx="3834396" cy="523220"/>
          </a:xfrm>
          <a:prstGeom prst="rect">
            <a:avLst/>
          </a:prstGeom>
        </p:spPr>
        <p:txBody>
          <a:bodyPr wrap="square">
            <a:spAutoFit/>
          </a:bodyPr>
          <a:lstStyle/>
          <a:p>
            <a:pPr lvl="1"/>
            <a:r>
              <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rPr>
              <a:t>BOLT</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を地面におく</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65" name="正方形/長方形 64"/>
          <p:cNvSpPr/>
          <p:nvPr/>
        </p:nvSpPr>
        <p:spPr>
          <a:xfrm>
            <a:off x="5054600" y="3492008"/>
            <a:ext cx="3834396" cy="954107"/>
          </a:xfrm>
          <a:prstGeom prst="rect">
            <a:avLst/>
          </a:prstGeom>
          <a:solidFill>
            <a:schemeClr val="bg1">
              <a:alpha val="90000"/>
            </a:schemeClr>
          </a:solidFill>
        </p:spPr>
        <p:txBody>
          <a:bodyPr wrap="square">
            <a:spAutoFit/>
          </a:bodyPr>
          <a:lstStyle/>
          <a:p>
            <a:pPr marL="0" lvl="1"/>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青色テールライトが</a:t>
            </a:r>
            <a:endParaRPr lang="en-US" altLang="ja-JP" sz="2800" b="1" dirty="0" smtClean="0">
              <a:solidFill>
                <a:schemeClr val="accent1">
                  <a:lumMod val="50000"/>
                </a:schemeClr>
              </a:solidFill>
              <a:latin typeface="メイリオ" panose="020B0604030504040204" pitchFamily="50" charset="-128"/>
              <a:ea typeface="メイリオ" panose="020B0604030504040204" pitchFamily="50" charset="-128"/>
            </a:endParaRPr>
          </a:p>
          <a:p>
            <a:pPr marL="0" lvl="1"/>
            <a:r>
              <a:rPr lang="ja-JP" altLang="en-US" sz="2800" b="1" dirty="0" smtClean="0">
                <a:solidFill>
                  <a:srgbClr val="FF6600"/>
                </a:solidFill>
                <a:latin typeface="メイリオ" panose="020B0604030504040204" pitchFamily="50" charset="-128"/>
                <a:ea typeface="メイリオ" panose="020B0604030504040204" pitchFamily="50" charset="-128"/>
              </a:rPr>
              <a:t>自分に向くよう</a:t>
            </a:r>
            <a:r>
              <a:rPr lang="ja-JP" altLang="en-US" sz="2800" b="1" dirty="0" smtClean="0">
                <a:solidFill>
                  <a:schemeClr val="accent1">
                    <a:lumMod val="50000"/>
                  </a:schemeClr>
                </a:solidFill>
                <a:latin typeface="メイリオ" panose="020B0604030504040204" pitchFamily="50" charset="-128"/>
                <a:ea typeface="メイリオ" panose="020B0604030504040204" pitchFamily="50" charset="-128"/>
              </a:rPr>
              <a:t>にする</a:t>
            </a:r>
            <a:endParaRPr lang="en-US" altLang="ja-JP" sz="2800" b="1" dirty="0">
              <a:solidFill>
                <a:schemeClr val="accent1">
                  <a:lumMod val="50000"/>
                </a:schemeClr>
              </a:solidFill>
              <a:latin typeface="メイリオ" panose="020B0604030504040204" pitchFamily="50" charset="-128"/>
              <a:ea typeface="メイリオ" panose="020B0604030504040204" pitchFamily="50" charset="-128"/>
            </a:endParaRPr>
          </a:p>
        </p:txBody>
      </p:sp>
      <p:sp>
        <p:nvSpPr>
          <p:cNvPr id="66" name="楕円 9">
            <a:extLst>
              <a:ext uri="{FF2B5EF4-FFF2-40B4-BE49-F238E27FC236}">
                <a16:creationId xmlns="" xmlns:a16="http://schemas.microsoft.com/office/drawing/2014/main" id="{EB69B134-3BF8-488A-BBB2-82DB8A397CCB}"/>
              </a:ext>
            </a:extLst>
          </p:cNvPr>
          <p:cNvSpPr/>
          <p:nvPr/>
        </p:nvSpPr>
        <p:spPr>
          <a:xfrm>
            <a:off x="6873079" y="4435996"/>
            <a:ext cx="1123937" cy="112393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3868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テーマ1">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1B0222E3-FD73-4564-850D-462C9FDACE80}" vid="{6658ED86-001F-4A25-AA46-31EC9BC8A1D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テーマ1</Template>
  <TotalTime>3098</TotalTime>
  <Words>2070</Words>
  <Application>Microsoft Office PowerPoint</Application>
  <PresentationFormat>画面に合わせる (4:3)</PresentationFormat>
  <Paragraphs>452</Paragraphs>
  <Slides>50</Slides>
  <Notes>49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50</vt:i4>
      </vt:variant>
    </vt:vector>
  </HeadingPairs>
  <TitlesOfParts>
    <vt:vector size="57" baseType="lpstr">
      <vt:lpstr>HG創英角ﾎﾟｯﾌﾟ体</vt:lpstr>
      <vt:lpstr>ＭＳ Ｐゴシック</vt:lpstr>
      <vt:lpstr>メイリオ</vt:lpstr>
      <vt:lpstr>Arial</vt:lpstr>
      <vt:lpstr>Calibri</vt:lpstr>
      <vt:lpstr>Calibri Light</vt:lpstr>
      <vt:lpstr>テーマ1</vt:lpstr>
      <vt:lpstr>Sphero BOLTを使って ロボットプログラミング  プログラマーになろう！</vt:lpstr>
      <vt:lpstr>ルール</vt:lpstr>
      <vt:lpstr>今日の流れ</vt:lpstr>
      <vt:lpstr>Sphero BOLTって？</vt:lpstr>
      <vt:lpstr>BOLTを接続しよう！</vt:lpstr>
      <vt:lpstr>BOLTを接続しよう！</vt:lpstr>
      <vt:lpstr>BOLTを接続しよう！</vt:lpstr>
      <vt:lpstr>BOLTを接続しよう！</vt:lpstr>
      <vt:lpstr>走らせてみよう！</vt:lpstr>
      <vt:lpstr>信号の動きをプログラミング！</vt:lpstr>
      <vt:lpstr>青に光らせる（基本操作）</vt:lpstr>
      <vt:lpstr>青に光らせる（基本操作）</vt:lpstr>
      <vt:lpstr>青に光らせる（基本操作）</vt:lpstr>
      <vt:lpstr>順番に光らせる（順次処理）</vt:lpstr>
      <vt:lpstr>順番に光らせる（順次処理）</vt:lpstr>
      <vt:lpstr>順番に光らせる（順次処理）</vt:lpstr>
      <vt:lpstr>何度もくり返す（反復処理）</vt:lpstr>
      <vt:lpstr>何度もくり返す（反復処理）</vt:lpstr>
      <vt:lpstr>何度もくり返す（反復処理）</vt:lpstr>
      <vt:lpstr>何度もくり返す（反復処理）</vt:lpstr>
      <vt:lpstr>プログラミングして 走らせよう！</vt:lpstr>
      <vt:lpstr>追加のルール</vt:lpstr>
      <vt:lpstr>走らせてみよう</vt:lpstr>
      <vt:lpstr>行って戻ってくる</vt:lpstr>
      <vt:lpstr>行って戻ってくる</vt:lpstr>
      <vt:lpstr>走らせてみる</vt:lpstr>
      <vt:lpstr>プログラミングして 明るさチェック！</vt:lpstr>
      <vt:lpstr>しゃべらせる</vt:lpstr>
      <vt:lpstr>しゃべらせる</vt:lpstr>
      <vt:lpstr>しゃべらせる</vt:lpstr>
      <vt:lpstr>しゃべらせる</vt:lpstr>
      <vt:lpstr>しゃべらせる</vt:lpstr>
      <vt:lpstr>明るさをチェック（分岐処理）</vt:lpstr>
      <vt:lpstr>明るさをチェック（分岐処理）</vt:lpstr>
      <vt:lpstr>明るさをチェック（分岐処理）</vt:lpstr>
      <vt:lpstr>明るさをチェック（分岐処理）</vt:lpstr>
      <vt:lpstr>明るさをチェック（分岐処理）</vt:lpstr>
      <vt:lpstr>明るさをチェック（分岐処理）</vt:lpstr>
      <vt:lpstr>明るさをチェック（分岐処理）</vt:lpstr>
      <vt:lpstr>明るさをチェック（分岐処理）</vt:lpstr>
      <vt:lpstr>くり返し明るさチェック（反復処理）</vt:lpstr>
      <vt:lpstr>まとめ</vt:lpstr>
      <vt:lpstr>　</vt:lpstr>
      <vt:lpstr>　</vt:lpstr>
      <vt:lpstr>PowerPoint プレゼンテーション</vt:lpstr>
      <vt:lpstr>いろいろ プログラミングしてみよう！</vt:lpstr>
      <vt:lpstr>音を鳴らす</vt:lpstr>
      <vt:lpstr>くるくる回る</vt:lpstr>
      <vt:lpstr>円に走らせる</vt:lpstr>
      <vt:lpstr>絵を表示する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Khirata</dc:creator>
  <cp:lastModifiedBy>dkoike</cp:lastModifiedBy>
  <cp:revision>400</cp:revision>
  <cp:lastPrinted>2019-09-30T17:12:08Z</cp:lastPrinted>
  <dcterms:created xsi:type="dcterms:W3CDTF">2016-09-20T11:13:38Z</dcterms:created>
  <dcterms:modified xsi:type="dcterms:W3CDTF">2020-10-23T03:59:36Z</dcterms:modified>
</cp:coreProperties>
</file>